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 type="screen4x3"/>
  <p:notesSz cx="6858000" cy="9144000"/>
  <p:defaultTextStyle>
    <a:lvl1pPr marL="0" indent="0" algn="l" defTabSz="914400" rtl="0" hangingPunct="1">
      <a:defRPr lang="en-US" sz="1800">
        <a:solidFill>
          <a:schemeClr val="dk1"/>
        </a:solidFill>
        <a:latin typeface="Calibri" panose="020F0502020204030204"/>
        <a:ea typeface="Calibri" panose="020F0502020204030204"/>
      </a:defRPr>
    </a:lvl1pPr>
    <a:lvl2pPr marL="457200" indent="457200" algn="l" defTabSz="914400" rtl="0" hangingPunct="1">
      <a:defRPr lang="en-US" sz="1800">
        <a:solidFill>
          <a:schemeClr val="dk1"/>
        </a:solidFill>
        <a:latin typeface="Calibri" panose="020F0502020204030204"/>
        <a:ea typeface="Calibri" panose="020F0502020204030204"/>
      </a:defRPr>
    </a:lvl2pPr>
    <a:lvl3pPr marL="914400" indent="914400" algn="l" defTabSz="914400" rtl="0" hangingPunct="1">
      <a:defRPr lang="en-US" sz="1800">
        <a:solidFill>
          <a:schemeClr val="dk1"/>
        </a:solidFill>
        <a:latin typeface="Calibri" panose="020F0502020204030204"/>
        <a:ea typeface="Calibri" panose="020F0502020204030204"/>
      </a:defRPr>
    </a:lvl3pPr>
    <a:lvl4pPr marL="1371600" indent="1371600" algn="l" defTabSz="914400" rtl="0" hangingPunct="1">
      <a:defRPr lang="en-US" sz="1800">
        <a:solidFill>
          <a:schemeClr val="dk1"/>
        </a:solidFill>
        <a:latin typeface="Calibri" panose="020F0502020204030204"/>
        <a:ea typeface="Calibri" panose="020F0502020204030204"/>
      </a:defRPr>
    </a:lvl4pPr>
    <a:lvl5pPr marL="1828800" indent="1828800" algn="l" defTabSz="914400" rtl="0" hangingPunct="1">
      <a:defRPr lang="en-US" sz="1800">
        <a:solidFill>
          <a:schemeClr val="dk1"/>
        </a:solidFill>
        <a:latin typeface="Calibri" panose="020F0502020204030204"/>
        <a:ea typeface="Calibri" panose="020F0502020204030204"/>
      </a:defRPr>
    </a:lvl5pPr>
    <a:lvl6pPr>
      <a:defRPr lang="en-US" sz="1800"/>
    </a:lvl6pPr>
    <a:lvl7pPr>
      <a:defRPr lang="en-US" sz="1800"/>
    </a:lvl7pPr>
    <a:lvl8pPr>
      <a:defRPr lang="en-US" sz="1800"/>
    </a:lvl8pPr>
    <a:lvl9pPr>
      <a:defRPr lang="en-US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and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26"/>
          <p:cNvSpPr>
            <a:spLocks noGrp="1" noChangeShapeType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hape 1027"/>
          <p:cNvSpPr>
            <a:spLocks noGrp="1" noChangeShapeType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 rtl="0" hangingPunct="1">
              <a:spcBef>
                <a:spcPct val="20000"/>
              </a:spcBef>
              <a:buChar char="•"/>
              <a:defRPr sz="100">
                <a:solidFill>
                  <a:schemeClr val="lt1"/>
                </a:solidFill>
                <a:latin typeface="Arial" panose="020B0604020202020204"/>
                <a:ea typeface="Calibri" panose="020F0502020204030204"/>
              </a:defRPr>
            </a:lvl1pPr>
            <a:lvl2pPr marL="66675" indent="0" algn="l" defTabSz="914400" rtl="0" fontAlgn="auto" hangingPunct="1">
              <a:spcBef>
                <a:spcPct val="20000"/>
              </a:spcBef>
              <a:buChar char="•"/>
              <a:tabLst>
                <a:tab pos="13034645" algn="ctr"/>
                <a:tab pos="0" algn="l"/>
                <a:tab pos="742950" algn="l"/>
              </a:tabLst>
              <a:defRPr sz="100">
                <a:solidFill>
                  <a:schemeClr val="lt1"/>
                </a:solidFill>
                <a:latin typeface="Arial" panose="020B0604020202020204"/>
                <a:ea typeface="Calibri" panose="020F0502020204030204"/>
              </a:defRPr>
            </a:lvl2pPr>
            <a:lvl3pPr marL="66675" indent="0" algn="l" defTabSz="914400" rtl="0" fontAlgn="auto" hangingPunct="1">
              <a:spcBef>
                <a:spcPct val="20000"/>
              </a:spcBef>
              <a:buChar char="•"/>
              <a:tabLst>
                <a:tab pos="13034645" algn="ctr"/>
                <a:tab pos="0" algn="l"/>
                <a:tab pos="742950" algn="l"/>
              </a:tabLst>
              <a:defRPr sz="400000">
                <a:solidFill>
                  <a:schemeClr val="lt1"/>
                </a:solidFill>
                <a:latin typeface="Arial" panose="020B0604020202020204"/>
                <a:ea typeface="Calibri" panose="020F0502020204030204"/>
                <a:sym typeface="STKaiti"/>
              </a:defRPr>
            </a:lvl3pPr>
            <a:lvl4pPr marL="66675" indent="0" algn="l" defTabSz="914400" rtl="0" fontAlgn="auto" hangingPunct="1">
              <a:spcBef>
                <a:spcPct val="20000"/>
              </a:spcBef>
              <a:buNone/>
              <a:tabLst>
                <a:tab pos="13034645" algn="ctr"/>
                <a:tab pos="0" algn="l"/>
                <a:tab pos="742950" algn="l"/>
              </a:tabLst>
              <a:defRPr sz="400000" b="0" i="0">
                <a:solidFill>
                  <a:schemeClr val="lt1"/>
                </a:solidFill>
                <a:latin typeface="微软雅黑" panose="020B0503020204020204" charset="-122"/>
                <a:ea typeface="Calibri" panose="020F0502020204030204"/>
                <a:sym typeface="STKaiti"/>
              </a:defRPr>
            </a:lvl4pPr>
            <a:lvl5pPr marL="66675" indent="0" algn="l" defTabSz="914400" rtl="0" fontAlgn="auto" hangingPunct="1">
              <a:spcBef>
                <a:spcPct val="20000"/>
              </a:spcBef>
              <a:buNone/>
              <a:tabLst>
                <a:tab pos="13034645" algn="ctr"/>
                <a:tab pos="0" algn="l"/>
                <a:tab pos="742950" algn="l"/>
              </a:tabLst>
              <a:defRPr sz="400000" b="1" i="0">
                <a:solidFill>
                  <a:schemeClr val="lt1"/>
                </a:solidFill>
                <a:latin typeface="微软雅黑" panose="020B0503020204020204" charset="-122"/>
                <a:ea typeface="Calibri" panose="020F0502020204030204"/>
                <a:sym typeface="STKaiti"/>
              </a:defRPr>
            </a:lvl5pPr>
          </a:lstStyle>
          <a:p>
            <a:pPr marL="342900" lvl="0" indent="-342900">
              <a:spcBef>
                <a:spcPct val="20000"/>
              </a:spcBef>
              <a:buFont typeface="Arial" panose="020B0604020202020204"/>
              <a:buChar char="•"/>
            </a:pPr>
            <a:r>
              <a:rPr lang="en-US"/>
              <a:t>Click to edit Master text styles</a:t>
            </a:r>
            <a:endParaRPr lang="en-US"/>
          </a:p>
          <a:p>
            <a:pPr marL="66675" lvl="1" indent="-66675">
              <a:spcBef>
                <a:spcPct val="20000"/>
              </a:spcBef>
              <a:buFont typeface="Arial" panose="020B0604020202020204"/>
              <a:buChar char="•"/>
            </a:pPr>
            <a:r>
              <a:rPr lang="en-US"/>
              <a:t>Second level</a:t>
            </a:r>
            <a:endParaRPr lang="en-US"/>
          </a:p>
          <a:p>
            <a:pPr marL="66675" lvl="2" indent="-66675">
              <a:spcBef>
                <a:spcPct val="20000"/>
              </a:spcBef>
              <a:buFont typeface="Arial" panose="020B0604020202020204"/>
              <a:buChar char="•"/>
            </a:pPr>
            <a:r>
              <a:rPr lang="en-US"/>
              <a:t>Third level</a:t>
            </a:r>
            <a:endParaRPr lang="en-US"/>
          </a:p>
          <a:p>
            <a:pPr marL="66675" lvl="3" indent="-66675">
              <a:spcBef>
                <a:spcPct val="20000"/>
              </a:spcBef>
              <a:buNone/>
            </a:pPr>
            <a:r>
              <a:rPr lang="en-US"/>
              <a:t>Fourth level</a:t>
            </a:r>
            <a:endParaRPr lang="en-US"/>
          </a:p>
          <a:p>
            <a:pPr marL="66675" lvl="4" indent="-66675">
              <a:spcBef>
                <a:spcPct val="20000"/>
              </a:spcBef>
              <a:buNone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Shape 1028"/>
          <p:cNvSpPr>
            <a:spLocks noGrp="1" noChangeShapeType="1"/>
          </p:cNvSpPr>
          <p:nvPr>
            <p:ph type="dt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 rtl="0" hangingPunct="1">
              <a:defRPr sz="100">
                <a:solidFill>
                  <a:schemeClr val="lt1"/>
                </a:solidFill>
                <a:latin typeface="Arial" panose="020B0604020202020204"/>
                <a:ea typeface="Calibri" panose="020F0502020204030204"/>
              </a:defRPr>
            </a:lvl1pPr>
            <a:lvl2pPr marL="66675" indent="0" algn="l" defTabSz="914400" rtl="0" hangingPunct="1">
              <a:defRPr sz="100">
                <a:solidFill>
                  <a:schemeClr val="lt1"/>
                </a:solidFill>
                <a:latin typeface="Arial" panose="020B0604020202020204"/>
              </a:defRPr>
            </a:lvl2pPr>
            <a:lvl3pPr marL="66675" indent="0" algn="l" defTabSz="914400" rtl="0" fontAlgn="base" hangingPunct="1">
              <a:defRPr sz="100">
                <a:solidFill>
                  <a:schemeClr val="lt1"/>
                </a:solidFill>
                <a:latin typeface="Arial" panose="020B0604020202020204"/>
              </a:defRPr>
            </a:lvl3pPr>
            <a:lvl4pPr marL="66675" indent="0" algn="l" defTabSz="914400" rtl="0" fontAlgn="base" hangingPunct="1">
              <a:buNone/>
              <a:defRPr sz="100" b="0" i="0">
                <a:solidFill>
                  <a:schemeClr val="lt1"/>
                </a:solidFill>
                <a:latin typeface="Arial" panose="020B0604020202020204"/>
              </a:defRPr>
            </a:lvl4pPr>
            <a:lvl5pPr marL="66675" indent="0" algn="l" defTabSz="914400" rtl="0" fontAlgn="base" hangingPunct="1">
              <a:buNone/>
              <a:defRPr sz="100" b="0" i="0">
                <a:solidFill>
                  <a:schemeClr val="lt1"/>
                </a:solidFill>
                <a:latin typeface="Arial" panose="020B0604020202020204"/>
              </a:defRPr>
            </a:lvl5pPr>
          </a:lstStyle>
          <a:p>
            <a:pPr marL="0" lvl="0" indent="0"/>
            <a:endParaRPr lang="en-US" sz="1200"/>
          </a:p>
        </p:txBody>
      </p:sp>
      <p:sp>
        <p:nvSpPr>
          <p:cNvPr id="5" name="Shape 1029"/>
          <p:cNvSpPr>
            <a:spLocks noGrp="1" noChangeShapeType="1"/>
          </p:cNvSpPr>
          <p:nvPr>
            <p:ph type="ft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endParaRPr sz="1400" dirty="0"/>
          </a:p>
        </p:txBody>
      </p:sp>
      <p:sp>
        <p:nvSpPr>
          <p:cNvPr id="6" name="Shape 1030"/>
          <p:cNvSpPr>
            <a:spLocks noGrp="1" noChangeShapeType="1"/>
          </p:cNvSpPr>
          <p:nvPr>
            <p:ph type="sldNum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 rtl="0" hangingPunct="1">
              <a:defRPr sz="100">
                <a:solidFill>
                  <a:schemeClr val="lt1"/>
                </a:solidFill>
                <a:latin typeface="Arial" panose="020B0604020202020204"/>
                <a:ea typeface="Calibri" panose="020F0502020204030204"/>
              </a:defRPr>
            </a:lvl1pPr>
            <a:lvl2pPr marL="66675" indent="0" algn="l" defTabSz="914400" rtl="0" hangingPunct="1">
              <a:defRPr sz="100">
                <a:solidFill>
                  <a:schemeClr val="lt1"/>
                </a:solidFill>
                <a:latin typeface="Arial" panose="020B0604020202020204"/>
              </a:defRPr>
            </a:lvl2pPr>
            <a:lvl3pPr marL="66675" indent="0" algn="l" defTabSz="914400" rtl="0" fontAlgn="base" hangingPunct="1">
              <a:defRPr sz="100">
                <a:solidFill>
                  <a:schemeClr val="lt1"/>
                </a:solidFill>
                <a:latin typeface="Arial" panose="020B0604020202020204"/>
              </a:defRPr>
            </a:lvl3pPr>
            <a:lvl4pPr marL="66675" indent="0" algn="l" defTabSz="914400" rtl="0" fontAlgn="base" hangingPunct="1">
              <a:buNone/>
              <a:defRPr sz="100" b="0" i="0">
                <a:solidFill>
                  <a:schemeClr val="lt1"/>
                </a:solidFill>
                <a:latin typeface="Arial" panose="020B0604020202020204"/>
              </a:defRPr>
            </a:lvl4pPr>
            <a:lvl5pPr marL="66675" indent="0" algn="l" defTabSz="914400" rtl="0" fontAlgn="base" hangingPunct="1">
              <a:buNone/>
              <a:defRPr sz="100" b="0" i="0">
                <a:solidFill>
                  <a:schemeClr val="lt1"/>
                </a:solidFill>
                <a:latin typeface="Arial" panose="020B0604020202020204"/>
              </a:defRPr>
            </a:lvl5pPr>
          </a:lstStyle>
          <a:p>
            <a:pPr marL="0" lvl="0" indent="0" algn="r"/>
            <a:fld id="{D038279B-FC19-497E-A7D1-5ADD9CAF016F}" type="slidenum">
              <a:rPr lang="en-US" sz="1200"/>
            </a:fld>
            <a:endParaRPr lang="en-US" sz="1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ShapeType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 noChangeShapeType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 rtl="0" hangingPunct="1">
              <a:spcBef>
                <a:spcPct val="20000"/>
              </a:spcBef>
              <a:buChar char="•"/>
              <a:defRPr sz="100">
                <a:solidFill>
                  <a:schemeClr val="lt1"/>
                </a:solidFill>
                <a:latin typeface="Arial" panose="020B0604020202020204"/>
                <a:ea typeface="Calibri" panose="020F0502020204030204"/>
              </a:defRPr>
            </a:lvl1pPr>
            <a:lvl2pPr marL="66675" indent="0" algn="l" defTabSz="914400" rtl="0" fontAlgn="auto" hangingPunct="1">
              <a:spcBef>
                <a:spcPct val="20000"/>
              </a:spcBef>
              <a:buChar char="•"/>
              <a:tabLst>
                <a:tab pos="13034645" algn="ctr"/>
                <a:tab pos="0" algn="l"/>
                <a:tab pos="742950" algn="l"/>
              </a:tabLst>
              <a:defRPr sz="100">
                <a:solidFill>
                  <a:schemeClr val="lt1"/>
                </a:solidFill>
                <a:latin typeface="Arial" panose="020B0604020202020204"/>
                <a:ea typeface="Calibri" panose="020F0502020204030204"/>
              </a:defRPr>
            </a:lvl2pPr>
            <a:lvl3pPr marL="66675" indent="0" algn="l" defTabSz="914400" rtl="0" fontAlgn="auto" hangingPunct="1">
              <a:spcBef>
                <a:spcPct val="20000"/>
              </a:spcBef>
              <a:buChar char="•"/>
              <a:tabLst>
                <a:tab pos="13034645" algn="ctr"/>
                <a:tab pos="0" algn="l"/>
                <a:tab pos="742950" algn="l"/>
              </a:tabLst>
              <a:defRPr sz="400000">
                <a:solidFill>
                  <a:schemeClr val="lt1"/>
                </a:solidFill>
                <a:latin typeface="Arial" panose="020B0604020202020204"/>
                <a:ea typeface="Calibri" panose="020F0502020204030204"/>
                <a:sym typeface="STKaiti"/>
              </a:defRPr>
            </a:lvl3pPr>
            <a:lvl4pPr marL="66675" indent="0" algn="l" defTabSz="914400" rtl="0" fontAlgn="auto" hangingPunct="1">
              <a:spcBef>
                <a:spcPct val="20000"/>
              </a:spcBef>
              <a:buNone/>
              <a:tabLst>
                <a:tab pos="13034645" algn="ctr"/>
                <a:tab pos="0" algn="l"/>
                <a:tab pos="742950" algn="l"/>
              </a:tabLst>
              <a:defRPr sz="400000" b="0" i="0">
                <a:solidFill>
                  <a:schemeClr val="lt1"/>
                </a:solidFill>
                <a:latin typeface="微软雅黑" panose="020B0503020204020204" charset="-122"/>
                <a:ea typeface="Calibri" panose="020F0502020204030204"/>
                <a:sym typeface="STKaiti"/>
              </a:defRPr>
            </a:lvl4pPr>
            <a:lvl5pPr marL="66675" indent="0" algn="l" defTabSz="914400" rtl="0" fontAlgn="auto" hangingPunct="1">
              <a:spcBef>
                <a:spcPct val="20000"/>
              </a:spcBef>
              <a:buNone/>
              <a:tabLst>
                <a:tab pos="13034645" algn="ctr"/>
                <a:tab pos="0" algn="l"/>
                <a:tab pos="742950" algn="l"/>
              </a:tabLst>
              <a:defRPr sz="400000" b="1" i="0">
                <a:solidFill>
                  <a:schemeClr val="lt1"/>
                </a:solidFill>
                <a:latin typeface="微软雅黑" panose="020B0503020204020204" charset="-122"/>
                <a:ea typeface="Calibri" panose="020F0502020204030204"/>
                <a:sym typeface="STKaiti"/>
              </a:defRPr>
            </a:lvl5pPr>
          </a:lstStyle>
          <a:p>
            <a:pPr marL="342900" lvl="0" indent="-342900">
              <a:spcBef>
                <a:spcPct val="20000"/>
              </a:spcBef>
              <a:buFont typeface="Arial" panose="020B0604020202020204"/>
              <a:buChar char="•"/>
            </a:pPr>
            <a:r>
              <a:rPr lang="en-US"/>
              <a:t>Click to edit Master text styles</a:t>
            </a:r>
            <a:endParaRPr lang="en-US"/>
          </a:p>
          <a:p>
            <a:pPr marL="66675" lvl="1" indent="-66675">
              <a:spcBef>
                <a:spcPct val="20000"/>
              </a:spcBef>
              <a:buFont typeface="Arial" panose="020B0604020202020204"/>
              <a:buChar char="•"/>
            </a:pPr>
            <a:r>
              <a:rPr lang="en-US"/>
              <a:t>Second level</a:t>
            </a:r>
            <a:endParaRPr lang="en-US"/>
          </a:p>
          <a:p>
            <a:pPr marL="66675" lvl="2" indent="-66675">
              <a:spcBef>
                <a:spcPct val="20000"/>
              </a:spcBef>
              <a:buFont typeface="Arial" panose="020B0604020202020204"/>
              <a:buChar char="•"/>
            </a:pPr>
            <a:r>
              <a:rPr lang="en-US"/>
              <a:t>Third level</a:t>
            </a:r>
            <a:endParaRPr lang="en-US"/>
          </a:p>
          <a:p>
            <a:pPr marL="66675" lvl="3" indent="-66675">
              <a:spcBef>
                <a:spcPct val="20000"/>
              </a:spcBef>
              <a:buNone/>
            </a:pPr>
            <a:r>
              <a:rPr lang="en-US"/>
              <a:t>Fourth level</a:t>
            </a:r>
            <a:endParaRPr lang="en-US"/>
          </a:p>
          <a:p>
            <a:pPr marL="66675" lvl="4" indent="-66675">
              <a:spcBef>
                <a:spcPct val="20000"/>
              </a:spcBef>
              <a:buNone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ShapeType="1"/>
          </p:cNvSpPr>
          <p:nvPr>
            <p:ph type="dt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 rtl="0" hangingPunct="1">
              <a:defRPr sz="100">
                <a:solidFill>
                  <a:schemeClr val="lt1"/>
                </a:solidFill>
                <a:latin typeface="Arial" panose="020B0604020202020204"/>
                <a:ea typeface="Calibri" panose="020F0502020204030204"/>
              </a:defRPr>
            </a:lvl1pPr>
            <a:lvl2pPr marL="66675" indent="0" algn="l" defTabSz="914400" rtl="0" hangingPunct="1">
              <a:defRPr sz="100">
                <a:solidFill>
                  <a:schemeClr val="lt1"/>
                </a:solidFill>
                <a:latin typeface="Arial" panose="020B0604020202020204"/>
              </a:defRPr>
            </a:lvl2pPr>
            <a:lvl3pPr marL="66675" indent="0" algn="l" defTabSz="914400" rtl="0" fontAlgn="base" hangingPunct="1">
              <a:defRPr sz="100">
                <a:solidFill>
                  <a:schemeClr val="lt1"/>
                </a:solidFill>
                <a:latin typeface="Arial" panose="020B0604020202020204"/>
              </a:defRPr>
            </a:lvl3pPr>
            <a:lvl4pPr marL="66675" indent="0" algn="l" defTabSz="914400" rtl="0" fontAlgn="base" hangingPunct="1">
              <a:buNone/>
              <a:defRPr sz="100" b="0" i="0">
                <a:solidFill>
                  <a:schemeClr val="lt1"/>
                </a:solidFill>
                <a:latin typeface="Arial" panose="020B0604020202020204"/>
              </a:defRPr>
            </a:lvl4pPr>
            <a:lvl5pPr marL="66675" indent="0" algn="l" defTabSz="914400" rtl="0" fontAlgn="base" hangingPunct="1">
              <a:buNone/>
              <a:defRPr sz="100" b="0" i="0">
                <a:solidFill>
                  <a:schemeClr val="lt1"/>
                </a:solidFill>
                <a:latin typeface="Arial" panose="020B0604020202020204"/>
              </a:defRPr>
            </a:lvl5pPr>
          </a:lstStyle>
          <a:p>
            <a:pPr marL="0" lvl="0" indent="0"/>
            <a:r>
              <a:rPr lang="en-US" sz="1200"/>
              <a:t>*</a:t>
            </a:r>
            <a:endParaRPr lang="en-US" sz="1200"/>
          </a:p>
        </p:txBody>
      </p:sp>
      <p:sp>
        <p:nvSpPr>
          <p:cNvPr id="5" name="Footer Placeholder 4"/>
          <p:cNvSpPr>
            <a:spLocks noGrp="1" noChangeShapeType="1"/>
          </p:cNvSpPr>
          <p:nvPr>
            <p:ph type="ft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endParaRPr sz="1400" dirty="0"/>
          </a:p>
        </p:txBody>
      </p:sp>
      <p:sp>
        <p:nvSpPr>
          <p:cNvPr id="6" name="Slide Number Placeholder 5"/>
          <p:cNvSpPr>
            <a:spLocks noGrp="1" noChangeShapeType="1"/>
          </p:cNvSpPr>
          <p:nvPr>
            <p:ph type="sldNum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>
            <a:lvl1pPr marL="0" indent="0" algn="l" defTabSz="914400" rtl="0" hangingPunct="1">
              <a:defRPr sz="100">
                <a:solidFill>
                  <a:schemeClr val="lt1"/>
                </a:solidFill>
                <a:latin typeface="Arial" panose="020B0604020202020204"/>
                <a:ea typeface="Calibri" panose="020F0502020204030204"/>
              </a:defRPr>
            </a:lvl1pPr>
            <a:lvl2pPr marL="66675" indent="0" algn="l" defTabSz="914400" rtl="0" hangingPunct="1">
              <a:defRPr sz="100">
                <a:solidFill>
                  <a:schemeClr val="lt1"/>
                </a:solidFill>
                <a:latin typeface="Arial" panose="020B0604020202020204"/>
              </a:defRPr>
            </a:lvl2pPr>
            <a:lvl3pPr marL="66675" indent="0" algn="l" defTabSz="914400" rtl="0" fontAlgn="base" hangingPunct="1">
              <a:defRPr sz="100">
                <a:solidFill>
                  <a:schemeClr val="lt1"/>
                </a:solidFill>
                <a:latin typeface="Arial" panose="020B0604020202020204"/>
              </a:defRPr>
            </a:lvl3pPr>
            <a:lvl4pPr marL="66675" indent="0" algn="l" defTabSz="914400" rtl="0" fontAlgn="base" hangingPunct="1">
              <a:buNone/>
              <a:defRPr sz="100" b="0" i="0">
                <a:solidFill>
                  <a:schemeClr val="lt1"/>
                </a:solidFill>
                <a:latin typeface="Arial" panose="020B0604020202020204"/>
              </a:defRPr>
            </a:lvl4pPr>
            <a:lvl5pPr marL="66675" indent="0" algn="l" defTabSz="914400" rtl="0" fontAlgn="base" hangingPunct="1">
              <a:buNone/>
              <a:defRPr sz="100" b="0" i="0">
                <a:solidFill>
                  <a:schemeClr val="lt1"/>
                </a:solidFill>
                <a:latin typeface="Arial" panose="020B0604020202020204"/>
              </a:defRPr>
            </a:lvl5pPr>
          </a:lstStyle>
          <a:p>
            <a:pPr marL="0" lvl="0" indent="0" algn="r"/>
            <a:fld id="{D038279B-FC19-497E-A7D1-5ADD9CAF016F}" type="slidenum">
              <a:rPr lang="en-US" sz="1200"/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>
            <a:spLocks noGrp="1" noChangeShapeType="1"/>
          </p:cNvSpPr>
          <p:nvPr/>
        </p:nvSpPr>
        <p:spPr>
          <a:xfrm>
            <a:off x="1330325" y="2096135"/>
            <a:ext cx="7239000" cy="1018540"/>
          </a:xfrm>
          <a:prstGeom prst="rect">
            <a:avLst/>
          </a:prstGeom>
          <a:noFill/>
        </p:spPr>
        <p:txBody>
          <a:bodyPr lIns="114300" tIns="57150" rIns="114300" bIns="57150" anchor="b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4900" b="1" i="0" u="none">
                <a:solidFill>
                  <a:srgbClr val="5E5E5E"/>
                </a:solidFill>
                <a:latin typeface="STKaiti"/>
                <a:ea typeface="STKaiti"/>
              </a:rPr>
              <a:t>实验室消防安全</a:t>
            </a:r>
            <a:r>
              <a:rPr lang="zh-CN" altLang="en-US" sz="4900" b="1" i="0" u="none">
                <a:solidFill>
                  <a:srgbClr val="5E5E5E"/>
                </a:solidFill>
                <a:latin typeface="STKaiti"/>
                <a:ea typeface="宋体" panose="02010600030101010101" pitchFamily="2" charset="-122"/>
              </a:rPr>
              <a:t>教育培训</a:t>
            </a:r>
            <a:endParaRPr lang="zh-CN" altLang="en-US" sz="4900" b="1" i="0" u="none">
              <a:solidFill>
                <a:srgbClr val="5E5E5E"/>
              </a:solidFill>
              <a:latin typeface="STKaiti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85225" y="59855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汇报人：任忠发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/>
        </p:nvPicPr>
        <p:blipFill>
          <a:blip r:embed="rId2"/>
          <a:srcRect t="4024" b="4024"/>
          <a:stretch>
            <a:fillRect/>
          </a:stretch>
        </p:blipFill>
        <p:spPr>
          <a:xfrm>
            <a:off x="3910012" y="1250950"/>
            <a:ext cx="7848600" cy="5248275"/>
          </a:xfrm>
          <a:prstGeom prst="rect">
            <a:avLst/>
          </a:prstGeom>
          <a:noFill/>
        </p:spPr>
      </p:pic>
      <p:sp>
        <p:nvSpPr>
          <p:cNvPr id="5" name="AutoShape 3"/>
          <p:cNvSpPr>
            <a:spLocks noGrp="1" noChangeShapeType="1"/>
          </p:cNvSpPr>
          <p:nvPr/>
        </p:nvSpPr>
        <p:spPr>
          <a:xfrm>
            <a:off x="466725" y="3767137"/>
            <a:ext cx="3973512" cy="2473325"/>
          </a:xfrm>
          <a:prstGeom prst="rect">
            <a:avLst/>
          </a:prstGeom>
          <a:solidFill>
            <a:srgbClr val="4E7747">
              <a:alpha val="76470"/>
            </a:srgbClr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6" name="AutoShape 4"/>
          <p:cNvSpPr>
            <a:spLocks noGrp="1" noChangeShapeType="1"/>
          </p:cNvSpPr>
          <p:nvPr/>
        </p:nvSpPr>
        <p:spPr>
          <a:xfrm>
            <a:off x="563562" y="1824037"/>
            <a:ext cx="2936875" cy="1604962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algn="l">
              <a:lnSpc>
                <a:spcPct val="150000"/>
              </a:lnSpc>
              <a:spcBef>
                <a:spcPts val="265"/>
              </a:spcBef>
            </a:pPr>
            <a:r>
              <a:rPr lang="en-US" sz="13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火灾报警系统是一种能够自动检测火灾并发出报警的装置。当发生火灾时，火灾报警系统会自动报警，提醒人们尽快逃离火场。</a:t>
            </a:r>
            <a:endParaRPr lang="en-US" sz="13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AutoShape 5"/>
          <p:cNvSpPr>
            <a:spLocks noGrp="1" noChangeShapeType="1"/>
          </p:cNvSpPr>
          <p:nvPr/>
        </p:nvSpPr>
        <p:spPr>
          <a:xfrm>
            <a:off x="601662" y="4316412"/>
            <a:ext cx="3052762" cy="1604962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algn="l">
              <a:lnSpc>
                <a:spcPct val="150000"/>
              </a:lnSpc>
              <a:spcBef>
                <a:spcPts val="265"/>
              </a:spcBef>
            </a:pPr>
            <a:r>
              <a:rPr lang="en-US" sz="13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疏散指示标志是一种指示人们尽快逃离火灾现场的标志。在疏散指示标志的指引下，人们可以快速找到逃生路线，尽快逃离火场。</a:t>
            </a:r>
            <a:endParaRPr lang="en-US" sz="13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Group 6"/>
          <p:cNvGrpSpPr/>
          <p:nvPr/>
        </p:nvGrpSpPr>
        <p:grpSpPr>
          <a:xfrm>
            <a:off x="455612" y="93662"/>
            <a:ext cx="10641012" cy="914400"/>
            <a:chOff x="454963" y="93878"/>
            <a:chExt cx="10641129" cy="914400"/>
          </a:xfrm>
        </p:grpSpPr>
        <p:sp>
          <p:nvSpPr>
            <p:cNvPr id="9" name="AutoShape 7"/>
            <p:cNvSpPr>
              <a:spLocks noChangeShapeType="1"/>
            </p:cNvSpPr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0" name="AutoShape 8"/>
            <p:cNvSpPr>
              <a:spLocks noChangeShapeType="1"/>
            </p:cNvSpPr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1" name="AutoShape 9"/>
            <p:cNvSpPr>
              <a:spLocks noChangeShapeType="1"/>
            </p:cNvSpPr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2" name="AutoShape 10"/>
            <p:cNvSpPr>
              <a:spLocks noChangeShapeType="1"/>
            </p:cNvSpPr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3" name="AutoShape 11"/>
            <p:cNvSpPr>
              <a:spLocks noChangeShapeType="1"/>
            </p:cNvSpPr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4" name="AutoShape 12"/>
            <p:cNvSpPr>
              <a:spLocks noChangeShapeType="1"/>
            </p:cNvSpPr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5" name="AutoShape 13"/>
            <p:cNvSpPr>
              <a:spLocks noChangeShapeType="1"/>
            </p:cNvSpPr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6" name="AutoShape 14"/>
            <p:cNvSpPr>
              <a:spLocks noChangeShapeType="1"/>
            </p:cNvSpPr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7" name="AutoShape 15"/>
            <p:cNvSpPr>
              <a:spLocks noChangeShapeType="1"/>
            </p:cNvSpPr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8" name="AutoShape 16"/>
            <p:cNvSpPr>
              <a:spLocks noChangeShapeType="1"/>
            </p:cNvSpPr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9" name="AutoShape 17"/>
            <p:cNvSpPr>
              <a:spLocks noChangeShapeType="1"/>
            </p:cNvSpPr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0" name="AutoShape 18"/>
            <p:cNvSpPr>
              <a:spLocks noChangeShapeType="1"/>
            </p:cNvSpPr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1" name="AutoShape 19"/>
            <p:cNvSpPr>
              <a:spLocks noChangeShapeType="1"/>
            </p:cNvSpPr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2" name="AutoShape 20"/>
            <p:cNvSpPr>
              <a:spLocks noChangeShapeType="1"/>
            </p:cNvSpPr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3" name="AutoShape 21"/>
            <p:cNvSpPr>
              <a:spLocks noChangeShapeType="1"/>
            </p:cNvSpPr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4" name="AutoShape 22"/>
            <p:cNvSpPr>
              <a:spLocks noChangeShapeType="1"/>
            </p:cNvSpPr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5" name="AutoShape 23"/>
            <p:cNvSpPr>
              <a:spLocks noChangeShapeType="1"/>
            </p:cNvSpPr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6" name="AutoShape 24"/>
            <p:cNvSpPr>
              <a:spLocks noChangeShapeType="1"/>
            </p:cNvSpPr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7" name="AutoShape 25"/>
            <p:cNvSpPr>
              <a:spLocks noChangeShapeType="1"/>
            </p:cNvSpPr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8" name="AutoShape 26"/>
            <p:cNvSpPr>
              <a:spLocks noChangeShapeType="1"/>
            </p:cNvSpPr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9" name="TextBox 27"/>
            <p:cNvSpPr>
              <a:spLocks noChangeShapeType="1"/>
            </p:cNvSpPr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noFill/>
          </p:spPr>
          <p:txBody>
            <a:bodyPr lIns="123825" tIns="123825" rIns="57150" bIns="123825" anchor="t">
              <a:spAutoFit/>
            </a:bodyPr>
            <a:lstStyle/>
            <a:p>
              <a:pPr lvl="0">
                <a:lnSpc>
                  <a:spcPct val="140000"/>
                </a:lnSpc>
              </a:pPr>
              <a:r>
                <a:rPr lang="en-US" sz="3000" b="1" i="0" u="none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火灾报警系统与疏散指示标志</a:t>
              </a:r>
              <a:endParaRPr lang="en-US" sz="3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0" name="AutoShape 28"/>
          <p:cNvSpPr>
            <a:spLocks noGrp="1" noChangeShapeType="1"/>
          </p:cNvSpPr>
          <p:nvPr/>
        </p:nvSpPr>
        <p:spPr>
          <a:xfrm>
            <a:off x="601662" y="3976687"/>
            <a:ext cx="2936875" cy="339725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algn="just"/>
            <a:r>
              <a:rPr lang="en-US" sz="15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疏散指示标志</a:t>
            </a:r>
            <a:endParaRPr lang="en-US" sz="1500" b="1" i="0" u="none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AutoShape 29"/>
          <p:cNvSpPr>
            <a:spLocks noGrp="1" noChangeShapeType="1"/>
          </p:cNvSpPr>
          <p:nvPr/>
        </p:nvSpPr>
        <p:spPr>
          <a:xfrm>
            <a:off x="563562" y="1404937"/>
            <a:ext cx="2936875" cy="339725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algn="just"/>
            <a:r>
              <a:rPr lang="en-US" sz="15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火灾报警系统</a:t>
            </a:r>
            <a:endParaRPr lang="en-US" sz="15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2"/>
          <p:cNvSpPr>
            <a:spLocks noGrp="1" noChangeShapeType="1"/>
          </p:cNvSpPr>
          <p:nvPr/>
        </p:nvSpPr>
        <p:spPr>
          <a:xfrm>
            <a:off x="1376362" y="3338512"/>
            <a:ext cx="9439275" cy="1609725"/>
          </a:xfrm>
          <a:prstGeom prst="rect">
            <a:avLst/>
          </a:prstGeom>
          <a:noFill/>
        </p:spPr>
        <p:txBody>
          <a:bodyPr lIns="114300" tIns="57150" rIns="114300" bIns="57150" anchor="t"/>
          <a:lstStyle/>
          <a:p>
            <a:pPr lvl="0" algn="ctr">
              <a:lnSpc>
                <a:spcPct val="140000"/>
              </a:lnSpc>
              <a:spcBef>
                <a:spcPts val="0"/>
              </a:spcBef>
            </a:pPr>
            <a:r>
              <a:rPr lang="en-US" sz="4500" b="1" i="0" u="none">
                <a:solidFill>
                  <a:srgbClr val="5E5E5E"/>
                </a:solidFill>
                <a:latin typeface="STKaiti"/>
                <a:ea typeface="STKaiti"/>
              </a:rPr>
              <a:t>实验室消防安全操作规程</a:t>
            </a:r>
            <a:endParaRPr lang="en-US" sz="4500" b="1" i="0" u="none">
              <a:solidFill>
                <a:srgbClr val="5E5E5E"/>
              </a:solidFill>
              <a:latin typeface="STKaiti"/>
              <a:ea typeface="STKaiti"/>
            </a:endParaRPr>
          </a:p>
        </p:txBody>
      </p:sp>
      <p:sp>
        <p:nvSpPr>
          <p:cNvPr id="34" name="TextBox 3"/>
          <p:cNvSpPr>
            <a:spLocks noGrp="1" noChangeShapeType="1"/>
          </p:cNvSpPr>
          <p:nvPr/>
        </p:nvSpPr>
        <p:spPr>
          <a:xfrm>
            <a:off x="4432300" y="2020887"/>
            <a:ext cx="3327400" cy="1714500"/>
          </a:xfrm>
          <a:prstGeom prst="rect">
            <a:avLst/>
          </a:prstGeom>
          <a:noFill/>
        </p:spPr>
        <p:txBody>
          <a:bodyPr lIns="114300" tIns="57150" rIns="114300" bIns="57150" anchor="ctr" anchorCtr="0">
            <a:spAutoFit/>
          </a:bodyPr>
          <a:lstStyle/>
          <a:p>
            <a:pPr lvl="0" algn="ctr">
              <a:lnSpc>
                <a:spcPct val="120000"/>
              </a:lnSpc>
              <a:spcBef>
                <a:spcPts val="450"/>
              </a:spcBef>
            </a:pPr>
            <a:r>
              <a:rPr lang="en-US" sz="8400" b="1" i="0" u="none">
                <a:solidFill>
                  <a:srgbClr val="5E5E5E"/>
                </a:solidFill>
                <a:latin typeface="PingFang SC"/>
                <a:ea typeface="PingFang SC"/>
              </a:rPr>
              <a:t>03</a:t>
            </a:r>
            <a:endParaRPr lang="en-US" sz="8400" b="1" i="0" u="none">
              <a:solidFill>
                <a:srgbClr val="5E5E5E"/>
              </a:solidFill>
              <a:latin typeface="PingFang SC"/>
              <a:ea typeface="PingFang SC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"/>
          <p:cNvGrpSpPr/>
          <p:nvPr/>
        </p:nvGrpSpPr>
        <p:grpSpPr>
          <a:xfrm>
            <a:off x="981075" y="1604962"/>
            <a:ext cx="3395662" cy="2116137"/>
            <a:chOff x="981837" y="1604867"/>
            <a:chExt cx="3394996" cy="2116741"/>
          </a:xfrm>
        </p:grpSpPr>
        <p:sp>
          <p:nvSpPr>
            <p:cNvPr id="37" name="AutoShape 3"/>
            <p:cNvSpPr>
              <a:spLocks noChangeShapeType="1"/>
            </p:cNvSpPr>
            <p:nvPr/>
          </p:nvSpPr>
          <p:spPr>
            <a:xfrm>
              <a:off x="981837" y="1604867"/>
              <a:ext cx="3394996" cy="2116741"/>
            </a:xfrm>
            <a:prstGeom prst="rect">
              <a:avLst/>
            </a:prstGeom>
            <a:solidFill>
              <a:schemeClr val="accent1"/>
            </a:solidFill>
          </p:spPr>
          <p:txBody>
            <a:bodyPr lIns="91440" tIns="45720" rIns="91440" bIns="45720" anchor="ctr" anchorCtr="0"/>
            <a:lstStyle/>
            <a:p>
              <a:pPr lvl="0" algn="ctr"/>
              <a:r>
                <a:rPr lang="en-US" sz="2900">
                  <a:solidFill>
                    <a:srgbClr val="FFFFFF"/>
                  </a:solidFill>
                </a:rPr>
                <a:t>    </a:t>
              </a:r>
              <a:endParaRPr lang="en-US" sz="290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4"/>
          <p:cNvGrpSpPr/>
          <p:nvPr/>
        </p:nvGrpSpPr>
        <p:grpSpPr>
          <a:xfrm>
            <a:off x="4376737" y="3721100"/>
            <a:ext cx="3395662" cy="2116137"/>
            <a:chOff x="4376738" y="3721608"/>
            <a:chExt cx="3394996" cy="2116741"/>
          </a:xfrm>
        </p:grpSpPr>
        <p:sp>
          <p:nvSpPr>
            <p:cNvPr id="39" name="AutoShape 5"/>
            <p:cNvSpPr>
              <a:spLocks noChangeShapeType="1"/>
            </p:cNvSpPr>
            <p:nvPr/>
          </p:nvSpPr>
          <p:spPr>
            <a:xfrm>
              <a:off x="4376738" y="3721608"/>
              <a:ext cx="3394996" cy="2116741"/>
            </a:xfrm>
            <a:prstGeom prst="rect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</p:grpSp>
      <p:grpSp>
        <p:nvGrpSpPr>
          <p:cNvPr id="40" name="Group 6"/>
          <p:cNvGrpSpPr/>
          <p:nvPr/>
        </p:nvGrpSpPr>
        <p:grpSpPr>
          <a:xfrm>
            <a:off x="7772400" y="1604962"/>
            <a:ext cx="3395662" cy="2116137"/>
            <a:chOff x="7771733" y="1604867"/>
            <a:chExt cx="3394996" cy="2116741"/>
          </a:xfrm>
        </p:grpSpPr>
        <p:sp>
          <p:nvSpPr>
            <p:cNvPr id="41" name="AutoShape 7"/>
            <p:cNvSpPr>
              <a:spLocks noChangeShapeType="1"/>
            </p:cNvSpPr>
            <p:nvPr/>
          </p:nvSpPr>
          <p:spPr>
            <a:xfrm>
              <a:off x="7771733" y="1604867"/>
              <a:ext cx="3394996" cy="2116741"/>
            </a:xfrm>
            <a:prstGeom prst="rect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</p:grpSp>
      <p:pic>
        <p:nvPicPr>
          <p:cNvPr id="42" name="Picture 8"/>
          <p:cNvPicPr>
            <a:picLocks noGrp="1" noChangeAspect="1"/>
          </p:cNvPicPr>
          <p:nvPr/>
        </p:nvPicPr>
        <p:blipFill>
          <a:blip r:embed="rId2"/>
          <a:srcRect t="18112" b="18112"/>
          <a:stretch>
            <a:fillRect/>
          </a:stretch>
        </p:blipFill>
        <p:spPr>
          <a:xfrm>
            <a:off x="981075" y="3694112"/>
            <a:ext cx="3395662" cy="2143125"/>
          </a:xfrm>
          <a:prstGeom prst="rect">
            <a:avLst/>
          </a:prstGeom>
          <a:noFill/>
        </p:spPr>
      </p:pic>
      <p:pic>
        <p:nvPicPr>
          <p:cNvPr id="43" name="Picture 9"/>
          <p:cNvPicPr>
            <a:picLocks noGrp="1" noChangeAspect="1"/>
          </p:cNvPicPr>
          <p:nvPr/>
        </p:nvPicPr>
        <p:blipFill>
          <a:blip r:embed="rId3"/>
          <a:srcRect t="18112" b="18112"/>
          <a:stretch>
            <a:fillRect/>
          </a:stretch>
        </p:blipFill>
        <p:spPr>
          <a:xfrm>
            <a:off x="4376737" y="1577975"/>
            <a:ext cx="3395662" cy="2143125"/>
          </a:xfrm>
          <a:prstGeom prst="rect">
            <a:avLst/>
          </a:prstGeom>
          <a:noFill/>
        </p:spPr>
      </p:pic>
      <p:pic>
        <p:nvPicPr>
          <p:cNvPr id="44" name="Picture 10"/>
          <p:cNvPicPr>
            <a:picLocks noGrp="1" noChangeAspect="1"/>
          </p:cNvPicPr>
          <p:nvPr/>
        </p:nvPicPr>
        <p:blipFill>
          <a:blip r:embed="rId4"/>
          <a:srcRect t="18112" b="18112"/>
          <a:stretch>
            <a:fillRect/>
          </a:stretch>
        </p:blipFill>
        <p:spPr>
          <a:xfrm>
            <a:off x="7772400" y="3721100"/>
            <a:ext cx="3395662" cy="2143125"/>
          </a:xfrm>
          <a:prstGeom prst="rect">
            <a:avLst/>
          </a:prstGeom>
          <a:noFill/>
        </p:spPr>
      </p:pic>
      <p:grpSp>
        <p:nvGrpSpPr>
          <p:cNvPr id="45" name="Group 11"/>
          <p:cNvGrpSpPr/>
          <p:nvPr/>
        </p:nvGrpSpPr>
        <p:grpSpPr>
          <a:xfrm>
            <a:off x="455612" y="93662"/>
            <a:ext cx="10641012" cy="914400"/>
            <a:chOff x="454963" y="93878"/>
            <a:chExt cx="10641129" cy="914400"/>
          </a:xfrm>
        </p:grpSpPr>
        <p:sp>
          <p:nvSpPr>
            <p:cNvPr id="46" name="AutoShape 12"/>
            <p:cNvSpPr>
              <a:spLocks noChangeShapeType="1"/>
            </p:cNvSpPr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7" name="AutoShape 13"/>
            <p:cNvSpPr>
              <a:spLocks noChangeShapeType="1"/>
            </p:cNvSpPr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8" name="AutoShape 14"/>
            <p:cNvSpPr>
              <a:spLocks noChangeShapeType="1"/>
            </p:cNvSpPr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9" name="AutoShape 15"/>
            <p:cNvSpPr>
              <a:spLocks noChangeShapeType="1"/>
            </p:cNvSpPr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0" name="AutoShape 16"/>
            <p:cNvSpPr>
              <a:spLocks noChangeShapeType="1"/>
            </p:cNvSpPr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1" name="AutoShape 17"/>
            <p:cNvSpPr>
              <a:spLocks noChangeShapeType="1"/>
            </p:cNvSpPr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2" name="AutoShape 18"/>
            <p:cNvSpPr>
              <a:spLocks noChangeShapeType="1"/>
            </p:cNvSpPr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3" name="AutoShape 19"/>
            <p:cNvSpPr>
              <a:spLocks noChangeShapeType="1"/>
            </p:cNvSpPr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4" name="AutoShape 20"/>
            <p:cNvSpPr>
              <a:spLocks noChangeShapeType="1"/>
            </p:cNvSpPr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5" name="AutoShape 21"/>
            <p:cNvSpPr>
              <a:spLocks noChangeShapeType="1"/>
            </p:cNvSpPr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6" name="AutoShape 22"/>
            <p:cNvSpPr>
              <a:spLocks noChangeShapeType="1"/>
            </p:cNvSpPr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7" name="AutoShape 23"/>
            <p:cNvSpPr>
              <a:spLocks noChangeShapeType="1"/>
            </p:cNvSpPr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8" name="AutoShape 24"/>
            <p:cNvSpPr>
              <a:spLocks noChangeShapeType="1"/>
            </p:cNvSpPr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9" name="AutoShape 25"/>
            <p:cNvSpPr>
              <a:spLocks noChangeShapeType="1"/>
            </p:cNvSpPr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0" name="AutoShape 26"/>
            <p:cNvSpPr>
              <a:spLocks noChangeShapeType="1"/>
            </p:cNvSpPr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1" name="AutoShape 27"/>
            <p:cNvSpPr>
              <a:spLocks noChangeShapeType="1"/>
            </p:cNvSpPr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2" name="AutoShape 28"/>
            <p:cNvSpPr>
              <a:spLocks noChangeShapeType="1"/>
            </p:cNvSpPr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3" name="AutoShape 29"/>
            <p:cNvSpPr>
              <a:spLocks noChangeShapeType="1"/>
            </p:cNvSpPr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4" name="AutoShape 30"/>
            <p:cNvSpPr>
              <a:spLocks noChangeShapeType="1"/>
            </p:cNvSpPr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5" name="AutoShape 31"/>
            <p:cNvSpPr>
              <a:spLocks noChangeShapeType="1"/>
            </p:cNvSpPr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6" name="TextBox 32"/>
            <p:cNvSpPr>
              <a:spLocks noChangeShapeType="1"/>
            </p:cNvSpPr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noFill/>
          </p:spPr>
          <p:txBody>
            <a:bodyPr lIns="123825" tIns="123825" rIns="57150" bIns="123825" anchor="t">
              <a:spAutoFit/>
            </a:bodyPr>
            <a:lstStyle/>
            <a:p>
              <a:pPr lvl="0">
                <a:lnSpc>
                  <a:spcPct val="140000"/>
                </a:lnSpc>
              </a:pPr>
              <a:r>
                <a:rPr lang="en-US" sz="3000" b="1" i="0" u="none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化学品储存与使用规范</a:t>
              </a:r>
              <a:endParaRPr lang="en-US" sz="3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7" name="Group 33"/>
          <p:cNvGrpSpPr/>
          <p:nvPr/>
        </p:nvGrpSpPr>
        <p:grpSpPr>
          <a:xfrm>
            <a:off x="981075" y="1604962"/>
            <a:ext cx="3395662" cy="490537"/>
            <a:chOff x="981837" y="1604867"/>
            <a:chExt cx="3394996" cy="490334"/>
          </a:xfrm>
        </p:grpSpPr>
        <p:sp>
          <p:nvSpPr>
            <p:cNvPr id="68" name="TextBox 34"/>
            <p:cNvSpPr>
              <a:spLocks noChangeShapeType="1"/>
            </p:cNvSpPr>
            <p:nvPr/>
          </p:nvSpPr>
          <p:spPr>
            <a:xfrm>
              <a:off x="981837" y="1604867"/>
              <a:ext cx="3394996" cy="490334"/>
            </a:xfrm>
            <a:prstGeom prst="rect">
              <a:avLst/>
            </a:prstGeom>
            <a:noFill/>
          </p:spPr>
          <p:txBody>
            <a:bodyPr lIns="66008" tIns="33052" rIns="66008" bIns="33052" anchor="t"/>
            <a:lstStyle/>
            <a:p>
              <a:pPr lvl="0" algn="ctr">
                <a:lnSpc>
                  <a:spcPct val="120000"/>
                </a:lnSpc>
              </a:pPr>
              <a:r>
                <a:rPr lang="en-US" sz="2000" b="1" i="0" u="none">
                  <a:solidFill>
                    <a:srgbClr val="FFFDFD"/>
                  </a:solidFill>
                  <a:latin typeface="微软雅黑" panose="020B0503020204020204" charset="-122"/>
                  <a:ea typeface="微软雅黑" panose="020B0503020204020204" charset="-122"/>
                </a:rPr>
                <a:t>化学品分类储存</a:t>
              </a:r>
              <a:endParaRPr lang="en-US" sz="2000" b="1" i="0" u="none">
                <a:solidFill>
                  <a:srgbClr val="FFFDF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9" name="Group 35"/>
          <p:cNvGrpSpPr/>
          <p:nvPr/>
        </p:nvGrpSpPr>
        <p:grpSpPr>
          <a:xfrm>
            <a:off x="1090612" y="2039937"/>
            <a:ext cx="3286125" cy="1654175"/>
            <a:chOff x="1090562" y="2039620"/>
            <a:chExt cx="3286271" cy="1654845"/>
          </a:xfrm>
        </p:grpSpPr>
        <p:sp>
          <p:nvSpPr>
            <p:cNvPr id="70" name="TextBox 36"/>
            <p:cNvSpPr>
              <a:spLocks noChangeShapeType="1"/>
            </p:cNvSpPr>
            <p:nvPr/>
          </p:nvSpPr>
          <p:spPr>
            <a:xfrm>
              <a:off x="1090562" y="2039620"/>
              <a:ext cx="3286271" cy="1654845"/>
            </a:xfrm>
            <a:prstGeom prst="rect">
              <a:avLst/>
            </a:prstGeom>
            <a:noFill/>
          </p:spPr>
          <p:txBody>
            <a:bodyPr lIns="66008" tIns="33052" rIns="66008" bIns="33052" anchor="ctr" anchorCtr="0"/>
            <a:lstStyle/>
            <a:p>
              <a:pPr lvl="0" algn="l">
                <a:lnSpc>
                  <a:spcPct val="150000"/>
                </a:lnSpc>
              </a:pPr>
              <a:r>
                <a:rPr lang="en-US" sz="1500">
                  <a:solidFill>
                    <a:srgbClr val="FFFDFD"/>
                  </a:solidFill>
                  <a:latin typeface="微软雅黑" panose="020B0503020204020204" charset="-122"/>
                  <a:ea typeface="微软雅黑" panose="020B0503020204020204" charset="-122"/>
                </a:rPr>
                <a:t>根据化学品的性质和危险程度，将化学品进行分类储存，并保持安全距离。</a:t>
              </a:r>
              <a:endParaRPr lang="en-US" sz="1500">
                <a:solidFill>
                  <a:srgbClr val="FFFDF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1" name="Group 37"/>
          <p:cNvGrpSpPr/>
          <p:nvPr/>
        </p:nvGrpSpPr>
        <p:grpSpPr>
          <a:xfrm>
            <a:off x="4376737" y="3748087"/>
            <a:ext cx="3395662" cy="490537"/>
            <a:chOff x="4376833" y="3748751"/>
            <a:chExt cx="3394996" cy="490334"/>
          </a:xfrm>
        </p:grpSpPr>
        <p:sp>
          <p:nvSpPr>
            <p:cNvPr id="72" name="TextBox 38"/>
            <p:cNvSpPr>
              <a:spLocks noChangeShapeType="1"/>
            </p:cNvSpPr>
            <p:nvPr/>
          </p:nvSpPr>
          <p:spPr>
            <a:xfrm>
              <a:off x="4376833" y="3748751"/>
              <a:ext cx="3394996" cy="490334"/>
            </a:xfrm>
            <a:prstGeom prst="rect">
              <a:avLst/>
            </a:prstGeom>
            <a:noFill/>
          </p:spPr>
          <p:txBody>
            <a:bodyPr lIns="66008" tIns="33052" rIns="66008" bIns="33052" anchor="t"/>
            <a:lstStyle/>
            <a:p>
              <a:pPr lvl="0" algn="ctr">
                <a:lnSpc>
                  <a:spcPct val="120000"/>
                </a:lnSpc>
              </a:pPr>
              <a:r>
                <a:rPr lang="en-US" sz="2000" b="1" i="0" u="none">
                  <a:solidFill>
                    <a:srgbClr val="FFFDFD"/>
                  </a:solidFill>
                  <a:latin typeface="微软雅黑" panose="020B0503020204020204" charset="-122"/>
                  <a:ea typeface="微软雅黑" panose="020B0503020204020204" charset="-122"/>
                </a:rPr>
                <a:t>化学品标识清晰</a:t>
              </a:r>
              <a:endParaRPr lang="en-US" sz="2000" b="1" i="0" u="none">
                <a:solidFill>
                  <a:srgbClr val="FFFDF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3" name="Group 39"/>
          <p:cNvGrpSpPr/>
          <p:nvPr/>
        </p:nvGrpSpPr>
        <p:grpSpPr>
          <a:xfrm>
            <a:off x="4486275" y="4183062"/>
            <a:ext cx="3286125" cy="1654175"/>
            <a:chOff x="4485558" y="4183504"/>
            <a:chExt cx="3286271" cy="1654845"/>
          </a:xfrm>
        </p:grpSpPr>
        <p:sp>
          <p:nvSpPr>
            <p:cNvPr id="74" name="TextBox 40"/>
            <p:cNvSpPr>
              <a:spLocks noChangeShapeType="1"/>
            </p:cNvSpPr>
            <p:nvPr/>
          </p:nvSpPr>
          <p:spPr>
            <a:xfrm>
              <a:off x="4485558" y="4183504"/>
              <a:ext cx="3286271" cy="1654845"/>
            </a:xfrm>
            <a:prstGeom prst="rect">
              <a:avLst/>
            </a:prstGeom>
            <a:noFill/>
          </p:spPr>
          <p:txBody>
            <a:bodyPr lIns="66008" tIns="33052" rIns="66008" bIns="33052" anchor="ctr" anchorCtr="0"/>
            <a:lstStyle/>
            <a:p>
              <a:pPr lvl="0" algn="l">
                <a:lnSpc>
                  <a:spcPct val="150000"/>
                </a:lnSpc>
              </a:pPr>
              <a:r>
                <a:rPr lang="en-US" sz="1500">
                  <a:solidFill>
                    <a:srgbClr val="FFFDFD"/>
                  </a:solidFill>
                  <a:latin typeface="微软雅黑" panose="020B0503020204020204" charset="-122"/>
                  <a:ea typeface="微软雅黑" panose="020B0503020204020204" charset="-122"/>
                </a:rPr>
                <a:t>确保化学品标识清晰、准确，方便识别和管理。</a:t>
              </a:r>
              <a:endParaRPr lang="en-US" sz="1500">
                <a:solidFill>
                  <a:srgbClr val="FFFDF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5" name="Group 41"/>
          <p:cNvGrpSpPr/>
          <p:nvPr/>
        </p:nvGrpSpPr>
        <p:grpSpPr>
          <a:xfrm>
            <a:off x="7772400" y="1604962"/>
            <a:ext cx="3395662" cy="490537"/>
            <a:chOff x="7771733" y="1604867"/>
            <a:chExt cx="3394996" cy="490334"/>
          </a:xfrm>
        </p:grpSpPr>
        <p:sp>
          <p:nvSpPr>
            <p:cNvPr id="76" name="TextBox 42"/>
            <p:cNvSpPr>
              <a:spLocks noChangeShapeType="1"/>
            </p:cNvSpPr>
            <p:nvPr/>
          </p:nvSpPr>
          <p:spPr>
            <a:xfrm>
              <a:off x="7771733" y="1604867"/>
              <a:ext cx="3394996" cy="490334"/>
            </a:xfrm>
            <a:prstGeom prst="rect">
              <a:avLst/>
            </a:prstGeom>
            <a:noFill/>
          </p:spPr>
          <p:txBody>
            <a:bodyPr lIns="66008" tIns="33052" rIns="66008" bIns="33052" anchor="t"/>
            <a:lstStyle/>
            <a:p>
              <a:pPr lvl="0" algn="ctr">
                <a:lnSpc>
                  <a:spcPct val="120000"/>
                </a:lnSpc>
              </a:pPr>
              <a:r>
                <a:rPr lang="en-US" sz="2000" b="1" i="0" u="none">
                  <a:solidFill>
                    <a:srgbClr val="FFFDFD"/>
                  </a:solidFill>
                  <a:latin typeface="微软雅黑" panose="020B0503020204020204" charset="-122"/>
                  <a:ea typeface="微软雅黑" panose="020B0503020204020204" charset="-122"/>
                </a:rPr>
                <a:t>化学品使用规范</a:t>
              </a:r>
              <a:endParaRPr lang="en-US" sz="2000" b="1" i="0" u="none">
                <a:solidFill>
                  <a:srgbClr val="FFFDF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7" name="Group 43"/>
          <p:cNvGrpSpPr/>
          <p:nvPr/>
        </p:nvGrpSpPr>
        <p:grpSpPr>
          <a:xfrm>
            <a:off x="7880350" y="2039937"/>
            <a:ext cx="3286125" cy="1654175"/>
            <a:chOff x="7880459" y="2039620"/>
            <a:chExt cx="3286271" cy="1654845"/>
          </a:xfrm>
        </p:grpSpPr>
        <p:sp>
          <p:nvSpPr>
            <p:cNvPr id="78" name="TextBox 44"/>
            <p:cNvSpPr>
              <a:spLocks noChangeShapeType="1"/>
            </p:cNvSpPr>
            <p:nvPr/>
          </p:nvSpPr>
          <p:spPr>
            <a:xfrm>
              <a:off x="7880459" y="2039620"/>
              <a:ext cx="3286271" cy="1654845"/>
            </a:xfrm>
            <a:prstGeom prst="rect">
              <a:avLst/>
            </a:prstGeom>
            <a:noFill/>
          </p:spPr>
          <p:txBody>
            <a:bodyPr lIns="66008" tIns="33052" rIns="66008" bIns="33052" anchor="ctr" anchorCtr="0"/>
            <a:lstStyle/>
            <a:p>
              <a:pPr lvl="0" algn="l">
                <a:lnSpc>
                  <a:spcPct val="150000"/>
                </a:lnSpc>
              </a:pPr>
              <a:r>
                <a:rPr lang="en-US" sz="1500">
                  <a:solidFill>
                    <a:srgbClr val="FFFDFD"/>
                  </a:solidFill>
                  <a:latin typeface="微软雅黑" panose="020B0503020204020204" charset="-122"/>
                  <a:ea typeface="微软雅黑" panose="020B0503020204020204" charset="-122"/>
                </a:rPr>
                <a:t>制定化学品使用规范，包括使用范围、使用量、操作步骤等，确保使用过程中的安全。</a:t>
              </a:r>
              <a:endParaRPr lang="en-US" sz="1500">
                <a:solidFill>
                  <a:srgbClr val="FFFDF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AutoShape 2"/>
          <p:cNvSpPr>
            <a:spLocks noGrp="1" noChangeShapeType="1"/>
          </p:cNvSpPr>
          <p:nvPr/>
        </p:nvSpPr>
        <p:spPr>
          <a:xfrm>
            <a:off x="593725" y="2746375"/>
            <a:ext cx="3455987" cy="3055937"/>
          </a:xfrm>
          <a:prstGeom prst="roundRect">
            <a:avLst>
              <a:gd name="adj" fmla="val 12500"/>
            </a:avLst>
          </a:prstGeom>
          <a:solidFill>
            <a:srgbClr val="E3F0E1"/>
          </a:solidFill>
          <a:ln w="19050">
            <a:solidFill>
              <a:srgbClr val="689E5F"/>
            </a:solidFill>
            <a:round/>
          </a:ln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81" name="AutoShape 3"/>
          <p:cNvSpPr>
            <a:spLocks noGrp="1" noChangeShapeType="1"/>
          </p:cNvSpPr>
          <p:nvPr/>
        </p:nvSpPr>
        <p:spPr>
          <a:xfrm>
            <a:off x="4367212" y="2746375"/>
            <a:ext cx="3455987" cy="3055937"/>
          </a:xfrm>
          <a:prstGeom prst="roundRect">
            <a:avLst>
              <a:gd name="adj" fmla="val 12500"/>
            </a:avLst>
          </a:prstGeom>
          <a:solidFill>
            <a:srgbClr val="E3F0E1"/>
          </a:solidFill>
          <a:ln w="19050">
            <a:solidFill>
              <a:srgbClr val="689E5F"/>
            </a:solidFill>
            <a:round/>
          </a:ln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82" name="AutoShape 4"/>
          <p:cNvSpPr>
            <a:spLocks noGrp="1" noChangeShapeType="1"/>
          </p:cNvSpPr>
          <p:nvPr/>
        </p:nvSpPr>
        <p:spPr>
          <a:xfrm>
            <a:off x="8134350" y="2746375"/>
            <a:ext cx="3455987" cy="3055937"/>
          </a:xfrm>
          <a:prstGeom prst="roundRect">
            <a:avLst>
              <a:gd name="adj" fmla="val 12500"/>
            </a:avLst>
          </a:prstGeom>
          <a:solidFill>
            <a:srgbClr val="E3F0E1"/>
          </a:solidFill>
          <a:ln w="19050">
            <a:solidFill>
              <a:srgbClr val="689E5F"/>
            </a:solidFill>
            <a:round/>
          </a:ln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83" name="AutoShape 5"/>
          <p:cNvSpPr>
            <a:spLocks noGrp="1" noChangeShapeType="1"/>
          </p:cNvSpPr>
          <p:nvPr/>
        </p:nvSpPr>
        <p:spPr>
          <a:xfrm rot="18900000" flipH="1" flipV="1">
            <a:off x="5275262" y="1333500"/>
            <a:ext cx="1641475" cy="1641475"/>
          </a:xfrm>
          <a:custGeom>
            <a:avLst>
              <a:gd name="adj0" fmla="val 21600"/>
            </a:avLst>
            <a:gdLst>
              <a:gd name="gd0" fmla="val 65536"/>
              <a:gd name="gd1" fmla="val 0"/>
              <a:gd name="gd2" fmla="val 1396574"/>
              <a:gd name="gd3" fmla="val 1396573"/>
              <a:gd name="gd4" fmla="val 0"/>
              <a:gd name="gd5" fmla="val 2094861"/>
              <a:gd name="gd6" fmla="val 0"/>
              <a:gd name="gd7" fmla="val 2793148"/>
              <a:gd name="gd8" fmla="val 0"/>
              <a:gd name="gd9" fmla="val 2793148"/>
              <a:gd name="gd10" fmla="val 698287"/>
              <a:gd name="gd11" fmla="val 2793148"/>
              <a:gd name="gd12" fmla="val 1396574"/>
              <a:gd name="gd13" fmla="val 1396574"/>
              <a:gd name="gd14" fmla="val 2793148"/>
              <a:gd name="gd15" fmla="val 0"/>
              <a:gd name="gd16" fmla="val 1396574"/>
              <a:gd name="gd17" fmla="*/ w 0 2793148"/>
              <a:gd name="gd18" fmla="*/ h 0 2793148"/>
              <a:gd name="gd19" fmla="*/ w 21600 2793148"/>
              <a:gd name="gd20" fmla="*/ h 21600 2793148"/>
            </a:gdLst>
            <a:ahLst/>
            <a:cxnLst/>
            <a:rect l="gd17" t="gd18" r="gd19" b="gd20"/>
            <a:pathLst>
              <a:path w="2793148" h="2793148">
                <a:moveTo>
                  <a:pt x="gd1" y="gd2"/>
                </a:moveTo>
                <a:cubicBezTo>
                  <a:pt x="0" y="625268"/>
                  <a:pt x="625266" y="0"/>
                  <a:pt x="1396573" y="0"/>
                </a:cubicBezTo>
                <a:lnTo>
                  <a:pt x="2094861" y="0"/>
                </a:lnTo>
                <a:lnTo>
                  <a:pt x="gd7" y="gd8"/>
                </a:lnTo>
                <a:lnTo>
                  <a:pt x="2793148" y="698287"/>
                </a:lnTo>
                <a:lnTo>
                  <a:pt x="gd11" y="gd12"/>
                </a:lnTo>
                <a:cubicBezTo>
                  <a:pt x="2793148" y="2167880"/>
                  <a:pt x="2167880" y="2793148"/>
                  <a:pt x="1396574" y="2793148"/>
                </a:cubicBezTo>
                <a:cubicBezTo>
                  <a:pt x="625268" y="2793148"/>
                  <a:pt x="0" y="2167881"/>
                  <a:pt x="0" y="1396574"/>
                </a:cubicBezTo>
                <a:close/>
              </a:path>
              <a:path w="2793148" h="2793148"/>
            </a:pathLst>
          </a:custGeom>
          <a:solidFill>
            <a:schemeClr val="accent1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84" name="TextBox 6"/>
          <p:cNvSpPr>
            <a:spLocks noGrp="1" noChangeShapeType="1"/>
          </p:cNvSpPr>
          <p:nvPr/>
        </p:nvSpPr>
        <p:spPr>
          <a:xfrm>
            <a:off x="4583112" y="3405187"/>
            <a:ext cx="3024187" cy="322262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 algn="ctr">
              <a:lnSpc>
                <a:spcPct val="64000"/>
              </a:lnSpc>
            </a:pPr>
            <a:r>
              <a:rPr lang="en-US" sz="2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遵守操作规程</a:t>
            </a:r>
            <a:endParaRPr lang="en-US" sz="20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" name="TextBox 7"/>
          <p:cNvSpPr>
            <a:spLocks noGrp="1" noChangeShapeType="1"/>
          </p:cNvSpPr>
          <p:nvPr/>
        </p:nvSpPr>
        <p:spPr>
          <a:xfrm>
            <a:off x="4613275" y="3922712"/>
            <a:ext cx="2963862" cy="1579562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严格遵守实验操作规程，避免因操作不当引发火灾事故。</a:t>
            </a:r>
            <a:endParaRPr lang="en-US" sz="15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" name="AutoShape 8"/>
          <p:cNvSpPr>
            <a:spLocks noGrp="1" noChangeShapeType="1"/>
          </p:cNvSpPr>
          <p:nvPr/>
        </p:nvSpPr>
        <p:spPr>
          <a:xfrm>
            <a:off x="5818187" y="5524500"/>
            <a:ext cx="555625" cy="80962"/>
          </a:xfrm>
          <a:prstGeom prst="roundRect">
            <a:avLst/>
          </a:prstGeom>
          <a:solidFill>
            <a:schemeClr val="accent2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87" name="AutoShape 9"/>
          <p:cNvSpPr>
            <a:spLocks noGrp="1" noChangeShapeType="1"/>
          </p:cNvSpPr>
          <p:nvPr/>
        </p:nvSpPr>
        <p:spPr>
          <a:xfrm rot="18900000" flipH="1" flipV="1">
            <a:off x="1500187" y="1333500"/>
            <a:ext cx="1641475" cy="1641475"/>
          </a:xfrm>
          <a:custGeom>
            <a:avLst>
              <a:gd name="adj0" fmla="val 21600"/>
            </a:avLst>
            <a:gdLst>
              <a:gd name="gd0" fmla="val 65536"/>
              <a:gd name="gd1" fmla="val 0"/>
              <a:gd name="gd2" fmla="val 1396574"/>
              <a:gd name="gd3" fmla="val 1396573"/>
              <a:gd name="gd4" fmla="val 0"/>
              <a:gd name="gd5" fmla="val 2094861"/>
              <a:gd name="gd6" fmla="val 0"/>
              <a:gd name="gd7" fmla="val 2793148"/>
              <a:gd name="gd8" fmla="val 0"/>
              <a:gd name="gd9" fmla="val 2793148"/>
              <a:gd name="gd10" fmla="val 698287"/>
              <a:gd name="gd11" fmla="val 2793148"/>
              <a:gd name="gd12" fmla="val 1396574"/>
              <a:gd name="gd13" fmla="val 1396574"/>
              <a:gd name="gd14" fmla="val 2793148"/>
              <a:gd name="gd15" fmla="val 0"/>
              <a:gd name="gd16" fmla="val 1396574"/>
              <a:gd name="gd17" fmla="*/ w 0 2793148"/>
              <a:gd name="gd18" fmla="*/ h 0 2793148"/>
              <a:gd name="gd19" fmla="*/ w 21600 2793148"/>
              <a:gd name="gd20" fmla="*/ h 21600 2793148"/>
            </a:gdLst>
            <a:ahLst/>
            <a:cxnLst/>
            <a:rect l="gd17" t="gd18" r="gd19" b="gd20"/>
            <a:pathLst>
              <a:path w="2793148" h="2793148">
                <a:moveTo>
                  <a:pt x="gd1" y="gd2"/>
                </a:moveTo>
                <a:cubicBezTo>
                  <a:pt x="0" y="625268"/>
                  <a:pt x="625266" y="0"/>
                  <a:pt x="1396573" y="0"/>
                </a:cubicBezTo>
                <a:lnTo>
                  <a:pt x="2094861" y="0"/>
                </a:lnTo>
                <a:lnTo>
                  <a:pt x="gd7" y="gd8"/>
                </a:lnTo>
                <a:lnTo>
                  <a:pt x="2793148" y="698287"/>
                </a:lnTo>
                <a:lnTo>
                  <a:pt x="gd11" y="gd12"/>
                </a:lnTo>
                <a:cubicBezTo>
                  <a:pt x="2793148" y="2167880"/>
                  <a:pt x="2167880" y="2793148"/>
                  <a:pt x="1396574" y="2793148"/>
                </a:cubicBezTo>
                <a:cubicBezTo>
                  <a:pt x="625268" y="2793148"/>
                  <a:pt x="0" y="2167881"/>
                  <a:pt x="0" y="1396574"/>
                </a:cubicBezTo>
                <a:close/>
              </a:path>
              <a:path w="2793148" h="2793148"/>
            </a:pathLst>
          </a:custGeom>
          <a:solidFill>
            <a:schemeClr val="accent1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88" name="TextBox 10"/>
          <p:cNvSpPr>
            <a:spLocks noGrp="1" noChangeShapeType="1"/>
          </p:cNvSpPr>
          <p:nvPr/>
        </p:nvSpPr>
        <p:spPr>
          <a:xfrm>
            <a:off x="808037" y="3405187"/>
            <a:ext cx="3024187" cy="322262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 algn="ctr">
              <a:lnSpc>
                <a:spcPct val="64000"/>
              </a:lnSpc>
            </a:pPr>
            <a:r>
              <a:rPr lang="en-US" sz="2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实验操作前检查</a:t>
            </a:r>
            <a:endParaRPr lang="en-US" sz="20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" name="TextBox 11"/>
          <p:cNvSpPr>
            <a:spLocks noGrp="1" noChangeShapeType="1"/>
          </p:cNvSpPr>
          <p:nvPr/>
        </p:nvSpPr>
        <p:spPr>
          <a:xfrm>
            <a:off x="838200" y="3922712"/>
            <a:ext cx="2963862" cy="1579562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在实验操作前，对实验设备和仪器进行检查，确保无故障和安全隐患。</a:t>
            </a:r>
            <a:endParaRPr lang="en-US" sz="15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0" name="AutoShape 12"/>
          <p:cNvSpPr>
            <a:spLocks noGrp="1" noChangeShapeType="1"/>
          </p:cNvSpPr>
          <p:nvPr/>
        </p:nvSpPr>
        <p:spPr>
          <a:xfrm>
            <a:off x="2043112" y="5524500"/>
            <a:ext cx="555625" cy="80962"/>
          </a:xfrm>
          <a:prstGeom prst="roundRect">
            <a:avLst/>
          </a:prstGeom>
          <a:solidFill>
            <a:schemeClr val="accent2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91" name="AutoShape 13"/>
          <p:cNvSpPr>
            <a:spLocks noGrp="1" noChangeShapeType="1"/>
          </p:cNvSpPr>
          <p:nvPr/>
        </p:nvSpPr>
        <p:spPr>
          <a:xfrm rot="18900000" flipH="1" flipV="1">
            <a:off x="9040812" y="1333500"/>
            <a:ext cx="1641475" cy="1641475"/>
          </a:xfrm>
          <a:custGeom>
            <a:avLst>
              <a:gd name="adj0" fmla="val 21600"/>
            </a:avLst>
            <a:gdLst>
              <a:gd name="gd0" fmla="val 65536"/>
              <a:gd name="gd1" fmla="val 0"/>
              <a:gd name="gd2" fmla="val 1396574"/>
              <a:gd name="gd3" fmla="val 1396573"/>
              <a:gd name="gd4" fmla="val 0"/>
              <a:gd name="gd5" fmla="val 2094861"/>
              <a:gd name="gd6" fmla="val 0"/>
              <a:gd name="gd7" fmla="val 2793148"/>
              <a:gd name="gd8" fmla="val 0"/>
              <a:gd name="gd9" fmla="val 2793148"/>
              <a:gd name="gd10" fmla="val 698287"/>
              <a:gd name="gd11" fmla="val 2793148"/>
              <a:gd name="gd12" fmla="val 1396574"/>
              <a:gd name="gd13" fmla="val 1396574"/>
              <a:gd name="gd14" fmla="val 2793148"/>
              <a:gd name="gd15" fmla="val 0"/>
              <a:gd name="gd16" fmla="val 1396574"/>
              <a:gd name="gd17" fmla="*/ w 0 2793148"/>
              <a:gd name="gd18" fmla="*/ h 0 2793148"/>
              <a:gd name="gd19" fmla="*/ w 21600 2793148"/>
              <a:gd name="gd20" fmla="*/ h 21600 2793148"/>
            </a:gdLst>
            <a:ahLst/>
            <a:cxnLst/>
            <a:rect l="gd17" t="gd18" r="gd19" b="gd20"/>
            <a:pathLst>
              <a:path w="2793148" h="2793148">
                <a:moveTo>
                  <a:pt x="gd1" y="gd2"/>
                </a:moveTo>
                <a:cubicBezTo>
                  <a:pt x="0" y="625268"/>
                  <a:pt x="625266" y="0"/>
                  <a:pt x="1396573" y="0"/>
                </a:cubicBezTo>
                <a:lnTo>
                  <a:pt x="2094861" y="0"/>
                </a:lnTo>
                <a:lnTo>
                  <a:pt x="gd7" y="gd8"/>
                </a:lnTo>
                <a:lnTo>
                  <a:pt x="2793148" y="698287"/>
                </a:lnTo>
                <a:lnTo>
                  <a:pt x="gd11" y="gd12"/>
                </a:lnTo>
                <a:cubicBezTo>
                  <a:pt x="2793148" y="2167880"/>
                  <a:pt x="2167880" y="2793148"/>
                  <a:pt x="1396574" y="2793148"/>
                </a:cubicBezTo>
                <a:cubicBezTo>
                  <a:pt x="625268" y="2793148"/>
                  <a:pt x="0" y="2167881"/>
                  <a:pt x="0" y="1396574"/>
                </a:cubicBezTo>
                <a:close/>
              </a:path>
              <a:path w="2793148" h="2793148"/>
            </a:pathLst>
          </a:custGeom>
          <a:solidFill>
            <a:schemeClr val="accent1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92" name="TextBox 14"/>
          <p:cNvSpPr>
            <a:spLocks noGrp="1" noChangeShapeType="1"/>
          </p:cNvSpPr>
          <p:nvPr/>
        </p:nvSpPr>
        <p:spPr>
          <a:xfrm>
            <a:off x="8348662" y="3405187"/>
            <a:ext cx="3024187" cy="322262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 algn="ctr">
              <a:lnSpc>
                <a:spcPct val="64000"/>
              </a:lnSpc>
            </a:pPr>
            <a:r>
              <a:rPr lang="en-US" sz="2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配备灭火器材</a:t>
            </a:r>
            <a:endParaRPr lang="en-US" sz="20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3" name="TextBox 15"/>
          <p:cNvSpPr>
            <a:spLocks noGrp="1" noChangeShapeType="1"/>
          </p:cNvSpPr>
          <p:nvPr/>
        </p:nvSpPr>
        <p:spPr>
          <a:xfrm>
            <a:off x="8378825" y="3922712"/>
            <a:ext cx="2963862" cy="1579562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在实验室内配备灭火器材，并定期检查其有效性。</a:t>
            </a:r>
            <a:endParaRPr lang="en-US" sz="15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4" name="AutoShape 16"/>
          <p:cNvSpPr>
            <a:spLocks noGrp="1" noChangeShapeType="1"/>
          </p:cNvSpPr>
          <p:nvPr/>
        </p:nvSpPr>
        <p:spPr>
          <a:xfrm>
            <a:off x="9583737" y="5524500"/>
            <a:ext cx="555625" cy="80962"/>
          </a:xfrm>
          <a:prstGeom prst="roundRect">
            <a:avLst/>
          </a:prstGeom>
          <a:solidFill>
            <a:schemeClr val="accent2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pic>
        <p:nvPicPr>
          <p:cNvPr id="95" name="Picture 17"/>
          <p:cNvPicPr>
            <a:picLocks noGrp="1" noChangeAspect="1"/>
          </p:cNvPicPr>
          <p:nvPr/>
        </p:nvPicPr>
        <p:blipFill>
          <a:blip r:embed="rId2"/>
          <a:srcRect t="16486" b="16486"/>
          <a:stretch>
            <a:fillRect/>
          </a:stretch>
        </p:blipFill>
        <p:spPr>
          <a:xfrm>
            <a:off x="1582737" y="1416050"/>
            <a:ext cx="1474787" cy="1474787"/>
          </a:xfrm>
          <a:prstGeom prst="rect">
            <a:avLst/>
          </a:prstGeom>
          <a:noFill/>
        </p:spPr>
      </p:pic>
      <p:pic>
        <p:nvPicPr>
          <p:cNvPr id="96" name="Picture 18"/>
          <p:cNvPicPr>
            <a:picLocks noGrp="1" noChangeAspect="1"/>
          </p:cNvPicPr>
          <p:nvPr/>
        </p:nvPicPr>
        <p:blipFill>
          <a:blip r:embed="rId3"/>
          <a:srcRect t="16342" b="16342"/>
          <a:stretch>
            <a:fillRect/>
          </a:stretch>
        </p:blipFill>
        <p:spPr>
          <a:xfrm>
            <a:off x="5357812" y="1416050"/>
            <a:ext cx="1474787" cy="1474787"/>
          </a:xfrm>
          <a:prstGeom prst="rect">
            <a:avLst/>
          </a:prstGeom>
          <a:noFill/>
        </p:spPr>
      </p:pic>
      <p:pic>
        <p:nvPicPr>
          <p:cNvPr id="97" name="Picture 19"/>
          <p:cNvPicPr>
            <a:picLocks noGrp="1" noChangeAspect="1"/>
          </p:cNvPicPr>
          <p:nvPr/>
        </p:nvPicPr>
        <p:blipFill>
          <a:blip r:embed="rId4"/>
          <a:srcRect t="14038" b="14038"/>
          <a:stretch>
            <a:fillRect/>
          </a:stretch>
        </p:blipFill>
        <p:spPr>
          <a:xfrm>
            <a:off x="9121775" y="1416050"/>
            <a:ext cx="1474787" cy="1474787"/>
          </a:xfrm>
          <a:prstGeom prst="rect">
            <a:avLst/>
          </a:prstGeom>
          <a:noFill/>
        </p:spPr>
      </p:pic>
      <p:grpSp>
        <p:nvGrpSpPr>
          <p:cNvPr id="98" name="Group 20"/>
          <p:cNvGrpSpPr/>
          <p:nvPr/>
        </p:nvGrpSpPr>
        <p:grpSpPr>
          <a:xfrm>
            <a:off x="455612" y="93662"/>
            <a:ext cx="10641012" cy="914400"/>
            <a:chOff x="454963" y="93878"/>
            <a:chExt cx="10641129" cy="914400"/>
          </a:xfrm>
        </p:grpSpPr>
        <p:sp>
          <p:nvSpPr>
            <p:cNvPr id="99" name="AutoShape 21"/>
            <p:cNvSpPr>
              <a:spLocks noChangeShapeType="1"/>
            </p:cNvSpPr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00" name="AutoShape 22"/>
            <p:cNvSpPr>
              <a:spLocks noChangeShapeType="1"/>
            </p:cNvSpPr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01" name="AutoShape 23"/>
            <p:cNvSpPr>
              <a:spLocks noChangeShapeType="1"/>
            </p:cNvSpPr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02" name="AutoShape 24"/>
            <p:cNvSpPr>
              <a:spLocks noChangeShapeType="1"/>
            </p:cNvSpPr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03" name="AutoShape 25"/>
            <p:cNvSpPr>
              <a:spLocks noChangeShapeType="1"/>
            </p:cNvSpPr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04" name="AutoShape 26"/>
            <p:cNvSpPr>
              <a:spLocks noChangeShapeType="1"/>
            </p:cNvSpPr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05" name="AutoShape 27"/>
            <p:cNvSpPr>
              <a:spLocks noChangeShapeType="1"/>
            </p:cNvSpPr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06" name="AutoShape 28"/>
            <p:cNvSpPr>
              <a:spLocks noChangeShapeType="1"/>
            </p:cNvSpPr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07" name="AutoShape 29"/>
            <p:cNvSpPr>
              <a:spLocks noChangeShapeType="1"/>
            </p:cNvSpPr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08" name="AutoShape 30"/>
            <p:cNvSpPr>
              <a:spLocks noChangeShapeType="1"/>
            </p:cNvSpPr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09" name="AutoShape 31"/>
            <p:cNvSpPr>
              <a:spLocks noChangeShapeType="1"/>
            </p:cNvSpPr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10" name="AutoShape 32"/>
            <p:cNvSpPr>
              <a:spLocks noChangeShapeType="1"/>
            </p:cNvSpPr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11" name="AutoShape 33"/>
            <p:cNvSpPr>
              <a:spLocks noChangeShapeType="1"/>
            </p:cNvSpPr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12" name="AutoShape 34"/>
            <p:cNvSpPr>
              <a:spLocks noChangeShapeType="1"/>
            </p:cNvSpPr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13" name="AutoShape 35"/>
            <p:cNvSpPr>
              <a:spLocks noChangeShapeType="1"/>
            </p:cNvSpPr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14" name="AutoShape 36"/>
            <p:cNvSpPr>
              <a:spLocks noChangeShapeType="1"/>
            </p:cNvSpPr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15" name="AutoShape 37"/>
            <p:cNvSpPr>
              <a:spLocks noChangeShapeType="1"/>
            </p:cNvSpPr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16" name="AutoShape 38"/>
            <p:cNvSpPr>
              <a:spLocks noChangeShapeType="1"/>
            </p:cNvSpPr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17" name="AutoShape 39"/>
            <p:cNvSpPr>
              <a:spLocks noChangeShapeType="1"/>
            </p:cNvSpPr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18" name="AutoShape 40"/>
            <p:cNvSpPr>
              <a:spLocks noChangeShapeType="1"/>
            </p:cNvSpPr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19" name="TextBox 41"/>
            <p:cNvSpPr>
              <a:spLocks noChangeShapeType="1"/>
            </p:cNvSpPr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noFill/>
          </p:spPr>
          <p:txBody>
            <a:bodyPr lIns="123825" tIns="123825" rIns="57150" bIns="123825" anchor="t">
              <a:spAutoFit/>
            </a:bodyPr>
            <a:lstStyle/>
            <a:p>
              <a:pPr lvl="0">
                <a:lnSpc>
                  <a:spcPct val="140000"/>
                </a:lnSpc>
              </a:pPr>
              <a:r>
                <a:rPr lang="en-US" sz="3000" b="1" i="0" u="none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实验操作过程中的防火措施</a:t>
              </a:r>
              <a:endParaRPr lang="en-US" sz="3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utoShape 2"/>
          <p:cNvSpPr>
            <a:spLocks noGrp="1" noChangeShapeType="1"/>
          </p:cNvSpPr>
          <p:nvPr/>
        </p:nvSpPr>
        <p:spPr>
          <a:xfrm>
            <a:off x="763587" y="1628775"/>
            <a:ext cx="230187" cy="230187"/>
          </a:xfrm>
          <a:prstGeom prst="ellipse">
            <a:avLst/>
          </a:prstGeom>
          <a:solidFill>
            <a:schemeClr val="accent1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122" name="TextBox 3"/>
          <p:cNvSpPr>
            <a:spLocks noGrp="1" noChangeShapeType="1"/>
          </p:cNvSpPr>
          <p:nvPr/>
        </p:nvSpPr>
        <p:spPr>
          <a:xfrm>
            <a:off x="993775" y="2028825"/>
            <a:ext cx="4394200" cy="701675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根据废弃物的性质和危险程度进行分类处理，避免发生化学反应或产生危险。</a:t>
            </a:r>
            <a:endParaRPr lang="en-US" sz="15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" name="TextBox 4"/>
          <p:cNvSpPr>
            <a:spLocks noGrp="1" noChangeShapeType="1"/>
          </p:cNvSpPr>
          <p:nvPr/>
        </p:nvSpPr>
        <p:spPr>
          <a:xfrm>
            <a:off x="993775" y="1509712"/>
            <a:ext cx="4152900" cy="495300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>
              <a:lnSpc>
                <a:spcPct val="96000"/>
              </a:lnSpc>
            </a:pPr>
            <a:r>
              <a:rPr lang="en-US" sz="23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废弃物分类处理</a:t>
            </a:r>
            <a:endParaRPr lang="en-US" sz="23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4" name="Picture 5"/>
          <p:cNvPicPr>
            <a:picLocks noGrp="1" noChangeAspect="1"/>
          </p:cNvPicPr>
          <p:nvPr/>
        </p:nvPicPr>
        <p:blipFill>
          <a:blip r:embed="rId1"/>
          <a:srcRect l="16465" r="16465"/>
          <a:stretch>
            <a:fillRect/>
          </a:stretch>
        </p:blipFill>
        <p:spPr>
          <a:xfrm>
            <a:off x="6096000" y="1154112"/>
            <a:ext cx="5194300" cy="5194300"/>
          </a:xfrm>
          <a:prstGeom prst="rect">
            <a:avLst/>
          </a:prstGeom>
          <a:noFill/>
        </p:spPr>
      </p:pic>
      <p:sp>
        <p:nvSpPr>
          <p:cNvPr id="125" name="TextBox 6"/>
          <p:cNvSpPr>
            <a:spLocks noGrp="1" noChangeShapeType="1"/>
          </p:cNvSpPr>
          <p:nvPr/>
        </p:nvSpPr>
        <p:spPr>
          <a:xfrm>
            <a:off x="993775" y="3638550"/>
            <a:ext cx="4394200" cy="701675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制定废弃物存放规范，确保废弃物存放安全、有序。</a:t>
            </a:r>
            <a:endParaRPr lang="en-US" sz="15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6" name="TextBox 7"/>
          <p:cNvSpPr>
            <a:spLocks noGrp="1" noChangeShapeType="1"/>
          </p:cNvSpPr>
          <p:nvPr/>
        </p:nvSpPr>
        <p:spPr>
          <a:xfrm>
            <a:off x="993775" y="3119437"/>
            <a:ext cx="4152900" cy="495300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>
              <a:lnSpc>
                <a:spcPct val="96000"/>
              </a:lnSpc>
            </a:pPr>
            <a:r>
              <a:rPr lang="en-US" sz="23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废弃物存放规范</a:t>
            </a:r>
            <a:endParaRPr lang="en-US" sz="23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7" name="TextBox 8"/>
          <p:cNvSpPr>
            <a:spLocks noGrp="1" noChangeShapeType="1"/>
          </p:cNvSpPr>
          <p:nvPr/>
        </p:nvSpPr>
        <p:spPr>
          <a:xfrm>
            <a:off x="993775" y="5273675"/>
            <a:ext cx="4394200" cy="701675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遵循国家和地方环保法规，确保实验室废弃物处理符合环保要求。</a:t>
            </a:r>
            <a:endParaRPr lang="en-US" sz="15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8" name="TextBox 9"/>
          <p:cNvSpPr>
            <a:spLocks noGrp="1" noChangeShapeType="1"/>
          </p:cNvSpPr>
          <p:nvPr/>
        </p:nvSpPr>
        <p:spPr>
          <a:xfrm>
            <a:off x="993775" y="4754562"/>
            <a:ext cx="4152900" cy="495300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>
              <a:lnSpc>
                <a:spcPct val="96000"/>
              </a:lnSpc>
            </a:pPr>
            <a:r>
              <a:rPr lang="en-US" sz="23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环保要求</a:t>
            </a:r>
            <a:endParaRPr lang="en-US" sz="23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9" name="AutoShape 10"/>
          <p:cNvSpPr>
            <a:spLocks noGrp="1" noChangeShapeType="1"/>
          </p:cNvSpPr>
          <p:nvPr/>
        </p:nvSpPr>
        <p:spPr>
          <a:xfrm>
            <a:off x="763587" y="3236912"/>
            <a:ext cx="230187" cy="230187"/>
          </a:xfrm>
          <a:prstGeom prst="ellipse">
            <a:avLst/>
          </a:prstGeom>
          <a:solidFill>
            <a:schemeClr val="accent1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130" name="AutoShape 11"/>
          <p:cNvSpPr>
            <a:spLocks noGrp="1" noChangeShapeType="1"/>
          </p:cNvSpPr>
          <p:nvPr/>
        </p:nvSpPr>
        <p:spPr>
          <a:xfrm>
            <a:off x="763587" y="4873625"/>
            <a:ext cx="230187" cy="230187"/>
          </a:xfrm>
          <a:prstGeom prst="ellipse">
            <a:avLst/>
          </a:prstGeom>
          <a:solidFill>
            <a:schemeClr val="accent1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grpSp>
        <p:nvGrpSpPr>
          <p:cNvPr id="131" name="Group 12"/>
          <p:cNvGrpSpPr/>
          <p:nvPr/>
        </p:nvGrpSpPr>
        <p:grpSpPr>
          <a:xfrm>
            <a:off x="455612" y="93662"/>
            <a:ext cx="10641012" cy="914400"/>
            <a:chOff x="454963" y="93878"/>
            <a:chExt cx="10641129" cy="914400"/>
          </a:xfrm>
        </p:grpSpPr>
        <p:sp>
          <p:nvSpPr>
            <p:cNvPr id="132" name="AutoShape 13"/>
            <p:cNvSpPr>
              <a:spLocks noChangeShapeType="1"/>
            </p:cNvSpPr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33" name="AutoShape 14"/>
            <p:cNvSpPr>
              <a:spLocks noChangeShapeType="1"/>
            </p:cNvSpPr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34" name="AutoShape 15"/>
            <p:cNvSpPr>
              <a:spLocks noChangeShapeType="1"/>
            </p:cNvSpPr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35" name="AutoShape 16"/>
            <p:cNvSpPr>
              <a:spLocks noChangeShapeType="1"/>
            </p:cNvSpPr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36" name="AutoShape 17"/>
            <p:cNvSpPr>
              <a:spLocks noChangeShapeType="1"/>
            </p:cNvSpPr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37" name="AutoShape 18"/>
            <p:cNvSpPr>
              <a:spLocks noChangeShapeType="1"/>
            </p:cNvSpPr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38" name="AutoShape 19"/>
            <p:cNvSpPr>
              <a:spLocks noChangeShapeType="1"/>
            </p:cNvSpPr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39" name="AutoShape 20"/>
            <p:cNvSpPr>
              <a:spLocks noChangeShapeType="1"/>
            </p:cNvSpPr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40" name="AutoShape 21"/>
            <p:cNvSpPr>
              <a:spLocks noChangeShapeType="1"/>
            </p:cNvSpPr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41" name="AutoShape 22"/>
            <p:cNvSpPr>
              <a:spLocks noChangeShapeType="1"/>
            </p:cNvSpPr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42" name="AutoShape 23"/>
            <p:cNvSpPr>
              <a:spLocks noChangeShapeType="1"/>
            </p:cNvSpPr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43" name="AutoShape 24"/>
            <p:cNvSpPr>
              <a:spLocks noChangeShapeType="1"/>
            </p:cNvSpPr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44" name="AutoShape 25"/>
            <p:cNvSpPr>
              <a:spLocks noChangeShapeType="1"/>
            </p:cNvSpPr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45" name="AutoShape 26"/>
            <p:cNvSpPr>
              <a:spLocks noChangeShapeType="1"/>
            </p:cNvSpPr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46" name="AutoShape 27"/>
            <p:cNvSpPr>
              <a:spLocks noChangeShapeType="1"/>
            </p:cNvSpPr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47" name="AutoShape 28"/>
            <p:cNvSpPr>
              <a:spLocks noChangeShapeType="1"/>
            </p:cNvSpPr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48" name="AutoShape 29"/>
            <p:cNvSpPr>
              <a:spLocks noChangeShapeType="1"/>
            </p:cNvSpPr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49" name="AutoShape 30"/>
            <p:cNvSpPr>
              <a:spLocks noChangeShapeType="1"/>
            </p:cNvSpPr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50" name="AutoShape 31"/>
            <p:cNvSpPr>
              <a:spLocks noChangeShapeType="1"/>
            </p:cNvSpPr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51" name="AutoShape 32"/>
            <p:cNvSpPr>
              <a:spLocks noChangeShapeType="1"/>
            </p:cNvSpPr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52" name="TextBox 33"/>
            <p:cNvSpPr>
              <a:spLocks noChangeShapeType="1"/>
            </p:cNvSpPr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noFill/>
          </p:spPr>
          <p:txBody>
            <a:bodyPr lIns="123825" tIns="123825" rIns="57150" bIns="123825" anchor="t">
              <a:spAutoFit/>
            </a:bodyPr>
            <a:lstStyle/>
            <a:p>
              <a:pPr lvl="0">
                <a:lnSpc>
                  <a:spcPct val="140000"/>
                </a:lnSpc>
              </a:pPr>
              <a:r>
                <a:rPr lang="en-US" sz="3000" b="1" i="0" u="none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废弃物处理与环保要求</a:t>
              </a:r>
              <a:endParaRPr lang="en-US" sz="3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" name="图片 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976630"/>
            <a:ext cx="5441315" cy="53524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976630"/>
            <a:ext cx="4743450" cy="54082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2"/>
          <p:cNvSpPr>
            <a:spLocks noGrp="1" noChangeShapeType="1"/>
          </p:cNvSpPr>
          <p:nvPr/>
        </p:nvSpPr>
        <p:spPr>
          <a:xfrm>
            <a:off x="1376362" y="3338512"/>
            <a:ext cx="9439275" cy="1609725"/>
          </a:xfrm>
          <a:prstGeom prst="rect">
            <a:avLst/>
          </a:prstGeom>
          <a:noFill/>
        </p:spPr>
        <p:txBody>
          <a:bodyPr lIns="114300" tIns="57150" rIns="114300" bIns="57150" anchor="t"/>
          <a:lstStyle/>
          <a:p>
            <a:pPr lvl="0" algn="ctr">
              <a:lnSpc>
                <a:spcPct val="140000"/>
              </a:lnSpc>
              <a:spcBef>
                <a:spcPts val="0"/>
              </a:spcBef>
            </a:pPr>
            <a:r>
              <a:rPr lang="en-US" sz="4500" b="1" i="0" u="none">
                <a:solidFill>
                  <a:srgbClr val="5E5E5E"/>
                </a:solidFill>
                <a:latin typeface="STKaiti"/>
                <a:ea typeface="STKaiti"/>
              </a:rPr>
              <a:t>火灾应急处理与逃生演练</a:t>
            </a:r>
            <a:endParaRPr lang="en-US" sz="4500" b="1" i="0" u="none">
              <a:solidFill>
                <a:srgbClr val="5E5E5E"/>
              </a:solidFill>
              <a:latin typeface="STKaiti"/>
              <a:ea typeface="STKaiti"/>
            </a:endParaRPr>
          </a:p>
        </p:txBody>
      </p:sp>
      <p:sp>
        <p:nvSpPr>
          <p:cNvPr id="155" name="TextBox 3"/>
          <p:cNvSpPr>
            <a:spLocks noGrp="1" noChangeShapeType="1"/>
          </p:cNvSpPr>
          <p:nvPr/>
        </p:nvSpPr>
        <p:spPr>
          <a:xfrm>
            <a:off x="4432300" y="2020887"/>
            <a:ext cx="3327400" cy="1714500"/>
          </a:xfrm>
          <a:prstGeom prst="rect">
            <a:avLst/>
          </a:prstGeom>
          <a:noFill/>
        </p:spPr>
        <p:txBody>
          <a:bodyPr lIns="114300" tIns="57150" rIns="114300" bIns="57150" anchor="ctr" anchorCtr="0">
            <a:spAutoFit/>
          </a:bodyPr>
          <a:lstStyle/>
          <a:p>
            <a:pPr lvl="0" algn="ctr">
              <a:lnSpc>
                <a:spcPct val="120000"/>
              </a:lnSpc>
              <a:spcBef>
                <a:spcPts val="450"/>
              </a:spcBef>
            </a:pPr>
            <a:r>
              <a:rPr lang="en-US" sz="8400" b="1" i="0" u="none">
                <a:solidFill>
                  <a:srgbClr val="5E5E5E"/>
                </a:solidFill>
                <a:latin typeface="PingFang SC"/>
                <a:ea typeface="PingFang SC"/>
              </a:rPr>
              <a:t>04</a:t>
            </a:r>
            <a:endParaRPr lang="en-US" sz="8400" b="1" i="0" u="none">
              <a:solidFill>
                <a:srgbClr val="5E5E5E"/>
              </a:solidFill>
              <a:latin typeface="PingFang SC"/>
              <a:ea typeface="PingFang SC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2"/>
          <p:cNvGrpSpPr/>
          <p:nvPr/>
        </p:nvGrpSpPr>
        <p:grpSpPr>
          <a:xfrm>
            <a:off x="5983287" y="3116262"/>
            <a:ext cx="5783262" cy="1160462"/>
            <a:chOff x="5982796" y="3116804"/>
            <a:chExt cx="5783287" cy="1160526"/>
          </a:xfrm>
        </p:grpSpPr>
        <p:sp>
          <p:nvSpPr>
            <p:cNvPr id="158" name="TextBox 3"/>
            <p:cNvSpPr>
              <a:spLocks noChangeShapeType="1"/>
            </p:cNvSpPr>
            <p:nvPr/>
          </p:nvSpPr>
          <p:spPr>
            <a:xfrm>
              <a:off x="5982796" y="3116804"/>
              <a:ext cx="4521094" cy="398526"/>
            </a:xfrm>
            <a:prstGeom prst="rect">
              <a:avLst/>
            </a:prstGeom>
            <a:noFill/>
          </p:spPr>
          <p:txBody>
            <a:bodyPr lIns="114300" tIns="57150" rIns="114300" bIns="57150" anchor="t">
              <a:spAutoFit/>
            </a:bodyPr>
            <a:lstStyle/>
            <a:p>
              <a:pPr lvl="0">
                <a:lnSpc>
                  <a:spcPct val="77000"/>
                </a:lnSpc>
              </a:pPr>
              <a:r>
                <a:rPr lang="en-US" sz="2300" b="1" i="0" u="none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定期演练</a:t>
              </a:r>
              <a:endParaRPr lang="en-US" sz="23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9" name="TextBox 4"/>
            <p:cNvSpPr>
              <a:spLocks noChangeShapeType="1"/>
            </p:cNvSpPr>
            <p:nvPr/>
          </p:nvSpPr>
          <p:spPr>
            <a:xfrm>
              <a:off x="5982796" y="3575147"/>
              <a:ext cx="5783287" cy="702183"/>
            </a:xfrm>
            <a:prstGeom prst="rect">
              <a:avLst/>
            </a:prstGeom>
            <a:noFill/>
          </p:spPr>
          <p:txBody>
            <a:bodyPr lIns="114300" tIns="57150" rIns="114300" bIns="57150" anchor="t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sz="1500">
                  <a:solidFill>
                    <a:srgbClr val="282828"/>
                  </a:solidFill>
                  <a:latin typeface="微软雅黑" panose="020B0503020204020204" charset="-122"/>
                  <a:ea typeface="微软雅黑" panose="020B0503020204020204" charset="-122"/>
                </a:rPr>
                <a:t>定期组织火灾应急演练，提高实验室人员的安全意识和应对能力。</a:t>
              </a:r>
              <a:endPara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60" name="Group 5"/>
          <p:cNvGrpSpPr/>
          <p:nvPr/>
        </p:nvGrpSpPr>
        <p:grpSpPr>
          <a:xfrm>
            <a:off x="5983287" y="4768850"/>
            <a:ext cx="5783262" cy="1160462"/>
            <a:chOff x="5982796" y="4769459"/>
            <a:chExt cx="5783287" cy="1160526"/>
          </a:xfrm>
        </p:grpSpPr>
        <p:sp>
          <p:nvSpPr>
            <p:cNvPr id="161" name="TextBox 6"/>
            <p:cNvSpPr>
              <a:spLocks noChangeShapeType="1"/>
            </p:cNvSpPr>
            <p:nvPr/>
          </p:nvSpPr>
          <p:spPr>
            <a:xfrm>
              <a:off x="5982796" y="4769459"/>
              <a:ext cx="4521094" cy="398526"/>
            </a:xfrm>
            <a:prstGeom prst="rect">
              <a:avLst/>
            </a:prstGeom>
            <a:noFill/>
          </p:spPr>
          <p:txBody>
            <a:bodyPr lIns="114300" tIns="57150" rIns="114300" bIns="57150" anchor="t">
              <a:spAutoFit/>
            </a:bodyPr>
            <a:lstStyle/>
            <a:p>
              <a:pPr lvl="0">
                <a:lnSpc>
                  <a:spcPct val="77000"/>
                </a:lnSpc>
              </a:pPr>
              <a:r>
                <a:rPr lang="en-US" sz="2300" b="1" i="0" u="none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预案更新</a:t>
              </a:r>
              <a:endParaRPr lang="en-US" sz="23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2" name="TextBox 7"/>
            <p:cNvSpPr>
              <a:spLocks noChangeShapeType="1"/>
            </p:cNvSpPr>
            <p:nvPr/>
          </p:nvSpPr>
          <p:spPr>
            <a:xfrm>
              <a:off x="5982796" y="5227802"/>
              <a:ext cx="5783287" cy="702183"/>
            </a:xfrm>
            <a:prstGeom prst="rect">
              <a:avLst/>
            </a:prstGeom>
            <a:noFill/>
          </p:spPr>
          <p:txBody>
            <a:bodyPr lIns="114300" tIns="57150" rIns="114300" bIns="57150" anchor="t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sz="1500">
                  <a:solidFill>
                    <a:srgbClr val="282828"/>
                  </a:solidFill>
                  <a:latin typeface="微软雅黑" panose="020B0503020204020204" charset="-122"/>
                  <a:ea typeface="微软雅黑" panose="020B0503020204020204" charset="-122"/>
                </a:rPr>
                <a:t>根据实验室的变化和演练中发现的问题，及时更新应急预案，确保预案的有效性和实用性。</a:t>
              </a:r>
              <a:endPara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63" name="TextBox 8"/>
          <p:cNvSpPr>
            <a:spLocks noGrp="1" noChangeShapeType="1"/>
          </p:cNvSpPr>
          <p:nvPr/>
        </p:nvSpPr>
        <p:spPr>
          <a:xfrm>
            <a:off x="5983287" y="1468437"/>
            <a:ext cx="4521200" cy="398462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>
              <a:lnSpc>
                <a:spcPct val="77000"/>
              </a:lnSpc>
            </a:pPr>
            <a:r>
              <a:rPr lang="en-US" sz="23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制定应急预案</a:t>
            </a:r>
            <a:endParaRPr lang="en-US" sz="23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4" name="TextBox 9"/>
          <p:cNvSpPr>
            <a:spLocks noGrp="1" noChangeShapeType="1"/>
          </p:cNvSpPr>
          <p:nvPr/>
        </p:nvSpPr>
        <p:spPr>
          <a:xfrm>
            <a:off x="5983287" y="1927225"/>
            <a:ext cx="5700712" cy="701675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根据实验室的实际情况，制定火灾应急预案，明确应急组织、报警程序、灭火措施、疏散逃生等流程。</a:t>
            </a:r>
            <a:endParaRPr lang="en-US" sz="15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5" name="Picture 10"/>
          <p:cNvPicPr>
            <a:picLocks noGrp="1" noChangeAspect="1"/>
          </p:cNvPicPr>
          <p:nvPr/>
        </p:nvPicPr>
        <p:blipFill>
          <a:blip r:embed="rId2"/>
          <a:srcRect l="25885" r="25885"/>
          <a:stretch>
            <a:fillRect/>
          </a:stretch>
        </p:blipFill>
        <p:spPr>
          <a:xfrm>
            <a:off x="868362" y="1293812"/>
            <a:ext cx="4562475" cy="4562475"/>
          </a:xfrm>
          <a:prstGeom prst="rect">
            <a:avLst/>
          </a:prstGeom>
          <a:noFill/>
        </p:spPr>
      </p:pic>
      <p:grpSp>
        <p:nvGrpSpPr>
          <p:cNvPr id="166" name="Group 11"/>
          <p:cNvGrpSpPr/>
          <p:nvPr/>
        </p:nvGrpSpPr>
        <p:grpSpPr>
          <a:xfrm>
            <a:off x="455612" y="93662"/>
            <a:ext cx="10641012" cy="914400"/>
            <a:chOff x="454963" y="93878"/>
            <a:chExt cx="10641129" cy="914400"/>
          </a:xfrm>
        </p:grpSpPr>
        <p:sp>
          <p:nvSpPr>
            <p:cNvPr id="167" name="AutoShape 12"/>
            <p:cNvSpPr>
              <a:spLocks noChangeShapeType="1"/>
            </p:cNvSpPr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68" name="AutoShape 13"/>
            <p:cNvSpPr>
              <a:spLocks noChangeShapeType="1"/>
            </p:cNvSpPr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69" name="AutoShape 14"/>
            <p:cNvSpPr>
              <a:spLocks noChangeShapeType="1"/>
            </p:cNvSpPr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70" name="AutoShape 15"/>
            <p:cNvSpPr>
              <a:spLocks noChangeShapeType="1"/>
            </p:cNvSpPr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71" name="AutoShape 16"/>
            <p:cNvSpPr>
              <a:spLocks noChangeShapeType="1"/>
            </p:cNvSpPr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72" name="AutoShape 17"/>
            <p:cNvSpPr>
              <a:spLocks noChangeShapeType="1"/>
            </p:cNvSpPr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73" name="AutoShape 18"/>
            <p:cNvSpPr>
              <a:spLocks noChangeShapeType="1"/>
            </p:cNvSpPr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74" name="AutoShape 19"/>
            <p:cNvSpPr>
              <a:spLocks noChangeShapeType="1"/>
            </p:cNvSpPr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75" name="AutoShape 20"/>
            <p:cNvSpPr>
              <a:spLocks noChangeShapeType="1"/>
            </p:cNvSpPr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76" name="AutoShape 21"/>
            <p:cNvSpPr>
              <a:spLocks noChangeShapeType="1"/>
            </p:cNvSpPr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77" name="AutoShape 22"/>
            <p:cNvSpPr>
              <a:spLocks noChangeShapeType="1"/>
            </p:cNvSpPr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78" name="AutoShape 23"/>
            <p:cNvSpPr>
              <a:spLocks noChangeShapeType="1"/>
            </p:cNvSpPr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79" name="AutoShape 24"/>
            <p:cNvSpPr>
              <a:spLocks noChangeShapeType="1"/>
            </p:cNvSpPr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80" name="AutoShape 25"/>
            <p:cNvSpPr>
              <a:spLocks noChangeShapeType="1"/>
            </p:cNvSpPr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81" name="AutoShape 26"/>
            <p:cNvSpPr>
              <a:spLocks noChangeShapeType="1"/>
            </p:cNvSpPr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82" name="AutoShape 27"/>
            <p:cNvSpPr>
              <a:spLocks noChangeShapeType="1"/>
            </p:cNvSpPr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83" name="AutoShape 28"/>
            <p:cNvSpPr>
              <a:spLocks noChangeShapeType="1"/>
            </p:cNvSpPr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84" name="AutoShape 29"/>
            <p:cNvSpPr>
              <a:spLocks noChangeShapeType="1"/>
            </p:cNvSpPr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85" name="AutoShape 30"/>
            <p:cNvSpPr>
              <a:spLocks noChangeShapeType="1"/>
            </p:cNvSpPr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86" name="AutoShape 31"/>
            <p:cNvSpPr>
              <a:spLocks noChangeShapeType="1"/>
            </p:cNvSpPr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187" name="TextBox 32"/>
            <p:cNvSpPr>
              <a:spLocks noChangeShapeType="1"/>
            </p:cNvSpPr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noFill/>
          </p:spPr>
          <p:txBody>
            <a:bodyPr lIns="123825" tIns="123825" rIns="57150" bIns="123825" anchor="t">
              <a:spAutoFit/>
            </a:bodyPr>
            <a:lstStyle/>
            <a:p>
              <a:pPr lvl="0">
                <a:lnSpc>
                  <a:spcPct val="140000"/>
                </a:lnSpc>
              </a:pPr>
              <a:r>
                <a:rPr lang="en-US" sz="3000" b="1" i="0" u="none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火灾应急预案的制定与实施</a:t>
              </a:r>
              <a:endParaRPr lang="en-US" sz="3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AutoShape 2"/>
          <p:cNvSpPr>
            <a:spLocks noGrp="1" noChangeShapeType="1"/>
          </p:cNvSpPr>
          <p:nvPr/>
        </p:nvSpPr>
        <p:spPr>
          <a:xfrm>
            <a:off x="-749300" y="1319212"/>
            <a:ext cx="5106987" cy="5106987"/>
          </a:xfrm>
          <a:prstGeom prst="ellipse">
            <a:avLst/>
          </a:prstGeom>
          <a:solidFill>
            <a:schemeClr val="accent1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pic>
        <p:nvPicPr>
          <p:cNvPr id="190" name="Picture 3"/>
          <p:cNvPicPr>
            <a:picLocks noGrp="1" noChangeAspect="1"/>
          </p:cNvPicPr>
          <p:nvPr/>
        </p:nvPicPr>
        <p:blipFill>
          <a:blip r:embed="rId2"/>
          <a:srcRect l="19210" r="19210"/>
          <a:stretch>
            <a:fillRect/>
          </a:stretch>
        </p:blipFill>
        <p:spPr>
          <a:xfrm>
            <a:off x="-484187" y="1584325"/>
            <a:ext cx="4575175" cy="4575175"/>
          </a:xfrm>
          <a:prstGeom prst="rect">
            <a:avLst/>
          </a:prstGeom>
          <a:noFill/>
        </p:spPr>
      </p:pic>
      <p:sp>
        <p:nvSpPr>
          <p:cNvPr id="191" name="AutoShape 4"/>
          <p:cNvSpPr>
            <a:spLocks noGrp="1" noChangeShapeType="1"/>
          </p:cNvSpPr>
          <p:nvPr/>
        </p:nvSpPr>
        <p:spPr>
          <a:xfrm>
            <a:off x="4935537" y="5095875"/>
            <a:ext cx="993775" cy="993775"/>
          </a:xfrm>
          <a:prstGeom prst="ellipse">
            <a:avLst/>
          </a:prstGeom>
          <a:solidFill>
            <a:schemeClr val="accent1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192" name="TextBox 5"/>
          <p:cNvSpPr>
            <a:spLocks noGrp="1" noChangeShapeType="1"/>
          </p:cNvSpPr>
          <p:nvPr/>
        </p:nvSpPr>
        <p:spPr>
          <a:xfrm>
            <a:off x="4935537" y="5251450"/>
            <a:ext cx="965200" cy="682625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23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sz="2300" b="1" i="0" u="none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TextBox 6"/>
          <p:cNvSpPr>
            <a:spLocks noGrp="1" noChangeShapeType="1"/>
          </p:cNvSpPr>
          <p:nvPr/>
        </p:nvSpPr>
        <p:spPr>
          <a:xfrm>
            <a:off x="6075362" y="4851400"/>
            <a:ext cx="5683250" cy="731837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低姿势逃生</a:t>
            </a:r>
            <a:endParaRPr lang="en-US" sz="16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TextBox 7"/>
          <p:cNvSpPr>
            <a:spLocks noGrp="1" noChangeShapeType="1"/>
          </p:cNvSpPr>
          <p:nvPr/>
        </p:nvSpPr>
        <p:spPr>
          <a:xfrm>
            <a:off x="6075362" y="5340350"/>
            <a:ext cx="5486400" cy="974725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在逃生过程中，尽量保持低姿势，用湿布捂住口鼻，以减少吸入有害烟雾。</a:t>
            </a:r>
            <a:endParaRPr lang="en-US" sz="15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AutoShape 8"/>
          <p:cNvSpPr>
            <a:spLocks noGrp="1" noChangeShapeType="1"/>
          </p:cNvSpPr>
          <p:nvPr/>
        </p:nvSpPr>
        <p:spPr>
          <a:xfrm>
            <a:off x="4935537" y="1819275"/>
            <a:ext cx="993775" cy="993775"/>
          </a:xfrm>
          <a:prstGeom prst="ellipse">
            <a:avLst/>
          </a:prstGeom>
          <a:solidFill>
            <a:schemeClr val="accent1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196" name="TextBox 9"/>
          <p:cNvSpPr>
            <a:spLocks noGrp="1" noChangeShapeType="1"/>
          </p:cNvSpPr>
          <p:nvPr/>
        </p:nvSpPr>
        <p:spPr>
          <a:xfrm>
            <a:off x="4935537" y="1974850"/>
            <a:ext cx="965200" cy="682625"/>
          </a:xfrm>
          <a:prstGeom prst="rect">
            <a:avLst/>
          </a:prstGeom>
          <a:noFill/>
        </p:spPr>
        <p:txBody>
          <a:bodyPr lIns="123825" tIns="123825" rIns="57150" bIns="123825" anchor="ctr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23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sz="2300" b="1" i="0" u="none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TextBox 10"/>
          <p:cNvSpPr>
            <a:spLocks noGrp="1" noChangeShapeType="1"/>
          </p:cNvSpPr>
          <p:nvPr/>
        </p:nvSpPr>
        <p:spPr>
          <a:xfrm>
            <a:off x="6075362" y="1538287"/>
            <a:ext cx="5683250" cy="731837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熟悉逃生路线</a:t>
            </a:r>
            <a:endParaRPr lang="en-US" sz="16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TextBox 11"/>
          <p:cNvSpPr>
            <a:spLocks noGrp="1" noChangeShapeType="1"/>
          </p:cNvSpPr>
          <p:nvPr/>
        </p:nvSpPr>
        <p:spPr>
          <a:xfrm>
            <a:off x="6075362" y="2003425"/>
            <a:ext cx="5486400" cy="974725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确保每位实验室人员都熟悉实验室的逃生路线和安全出口，了解紧急疏散指示标志。</a:t>
            </a:r>
            <a:endParaRPr lang="en-US" sz="15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AutoShape 12"/>
          <p:cNvSpPr>
            <a:spLocks noGrp="1" noChangeShapeType="1"/>
          </p:cNvSpPr>
          <p:nvPr/>
        </p:nvSpPr>
        <p:spPr>
          <a:xfrm>
            <a:off x="4935537" y="3457575"/>
            <a:ext cx="993775" cy="993775"/>
          </a:xfrm>
          <a:prstGeom prst="ellipse">
            <a:avLst/>
          </a:prstGeom>
          <a:solidFill>
            <a:schemeClr val="accent1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200" name="TextBox 13"/>
          <p:cNvSpPr>
            <a:spLocks noGrp="1" noChangeShapeType="1"/>
          </p:cNvSpPr>
          <p:nvPr/>
        </p:nvSpPr>
        <p:spPr>
          <a:xfrm>
            <a:off x="4935537" y="3613150"/>
            <a:ext cx="965200" cy="682625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23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sz="2300" b="1" i="0" u="none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1" name="TextBox 14"/>
          <p:cNvSpPr>
            <a:spLocks noGrp="1" noChangeShapeType="1"/>
          </p:cNvSpPr>
          <p:nvPr/>
        </p:nvSpPr>
        <p:spPr>
          <a:xfrm>
            <a:off x="6075362" y="3189287"/>
            <a:ext cx="5683250" cy="731837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保持镇静</a:t>
            </a:r>
            <a:endParaRPr lang="en-US" sz="16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2" name="TextBox 15"/>
          <p:cNvSpPr>
            <a:spLocks noGrp="1" noChangeShapeType="1"/>
          </p:cNvSpPr>
          <p:nvPr/>
        </p:nvSpPr>
        <p:spPr>
          <a:xfrm>
            <a:off x="6075362" y="3665537"/>
            <a:ext cx="5486400" cy="974725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在火灾发生时，保持冷静，迅速判断火势和安全出口的位置，采取正确的逃生措施。</a:t>
            </a:r>
            <a:endParaRPr lang="en-US" sz="15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3" name="Group 16"/>
          <p:cNvGrpSpPr/>
          <p:nvPr/>
        </p:nvGrpSpPr>
        <p:grpSpPr>
          <a:xfrm>
            <a:off x="455612" y="93662"/>
            <a:ext cx="10641012" cy="914400"/>
            <a:chOff x="454963" y="93878"/>
            <a:chExt cx="10641129" cy="914400"/>
          </a:xfrm>
        </p:grpSpPr>
        <p:sp>
          <p:nvSpPr>
            <p:cNvPr id="204" name="AutoShape 17"/>
            <p:cNvSpPr>
              <a:spLocks noChangeShapeType="1"/>
            </p:cNvSpPr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05" name="AutoShape 18"/>
            <p:cNvSpPr>
              <a:spLocks noChangeShapeType="1"/>
            </p:cNvSpPr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06" name="AutoShape 19"/>
            <p:cNvSpPr>
              <a:spLocks noChangeShapeType="1"/>
            </p:cNvSpPr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07" name="AutoShape 20"/>
            <p:cNvSpPr>
              <a:spLocks noChangeShapeType="1"/>
            </p:cNvSpPr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08" name="AutoShape 21"/>
            <p:cNvSpPr>
              <a:spLocks noChangeShapeType="1"/>
            </p:cNvSpPr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09" name="AutoShape 22"/>
            <p:cNvSpPr>
              <a:spLocks noChangeShapeType="1"/>
            </p:cNvSpPr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10" name="AutoShape 23"/>
            <p:cNvSpPr>
              <a:spLocks noChangeShapeType="1"/>
            </p:cNvSpPr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11" name="AutoShape 24"/>
            <p:cNvSpPr>
              <a:spLocks noChangeShapeType="1"/>
            </p:cNvSpPr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12" name="AutoShape 25"/>
            <p:cNvSpPr>
              <a:spLocks noChangeShapeType="1"/>
            </p:cNvSpPr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13" name="AutoShape 26"/>
            <p:cNvSpPr>
              <a:spLocks noChangeShapeType="1"/>
            </p:cNvSpPr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14" name="AutoShape 27"/>
            <p:cNvSpPr>
              <a:spLocks noChangeShapeType="1"/>
            </p:cNvSpPr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15" name="AutoShape 28"/>
            <p:cNvSpPr>
              <a:spLocks noChangeShapeType="1"/>
            </p:cNvSpPr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16" name="AutoShape 29"/>
            <p:cNvSpPr>
              <a:spLocks noChangeShapeType="1"/>
            </p:cNvSpPr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17" name="AutoShape 30"/>
            <p:cNvSpPr>
              <a:spLocks noChangeShapeType="1"/>
            </p:cNvSpPr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18" name="AutoShape 31"/>
            <p:cNvSpPr>
              <a:spLocks noChangeShapeType="1"/>
            </p:cNvSpPr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19" name="AutoShape 32"/>
            <p:cNvSpPr>
              <a:spLocks noChangeShapeType="1"/>
            </p:cNvSpPr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20" name="AutoShape 33"/>
            <p:cNvSpPr>
              <a:spLocks noChangeShapeType="1"/>
            </p:cNvSpPr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21" name="AutoShape 34"/>
            <p:cNvSpPr>
              <a:spLocks noChangeShapeType="1"/>
            </p:cNvSpPr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22" name="AutoShape 35"/>
            <p:cNvSpPr>
              <a:spLocks noChangeShapeType="1"/>
            </p:cNvSpPr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23" name="AutoShape 36"/>
            <p:cNvSpPr>
              <a:spLocks noChangeShapeType="1"/>
            </p:cNvSpPr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24" name="TextBox 37"/>
            <p:cNvSpPr>
              <a:spLocks noChangeShapeType="1"/>
            </p:cNvSpPr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noFill/>
          </p:spPr>
          <p:txBody>
            <a:bodyPr lIns="123825" tIns="123825" rIns="57150" bIns="123825" anchor="t">
              <a:spAutoFit/>
            </a:bodyPr>
            <a:lstStyle/>
            <a:p>
              <a:pPr lvl="0">
                <a:lnSpc>
                  <a:spcPct val="140000"/>
                </a:lnSpc>
              </a:pPr>
              <a:r>
                <a:rPr lang="en-US" sz="3000" b="1" i="0" u="none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火灾逃生的基本原则与技巧</a:t>
              </a:r>
              <a:endParaRPr lang="en-US" sz="3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5615" y="1562100"/>
            <a:ext cx="4566285" cy="45980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2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"/>
          <p:cNvPicPr>
            <a:picLocks noGrp="1" noChangeAspect="1"/>
          </p:cNvPicPr>
          <p:nvPr/>
        </p:nvPicPr>
        <p:blipFill>
          <a:blip r:embed="rId2"/>
          <a:srcRect l="16260" r="16260"/>
          <a:stretch>
            <a:fillRect/>
          </a:stretch>
        </p:blipFill>
        <p:spPr>
          <a:xfrm>
            <a:off x="455612" y="1570037"/>
            <a:ext cx="4219575" cy="4219575"/>
          </a:xfrm>
          <a:prstGeom prst="rect">
            <a:avLst/>
          </a:prstGeom>
          <a:noFill/>
        </p:spPr>
      </p:pic>
      <p:grpSp>
        <p:nvGrpSpPr>
          <p:cNvPr id="227" name="Group 3"/>
          <p:cNvGrpSpPr/>
          <p:nvPr/>
        </p:nvGrpSpPr>
        <p:grpSpPr>
          <a:xfrm>
            <a:off x="5162550" y="1295400"/>
            <a:ext cx="6264275" cy="1468437"/>
            <a:chOff x="5163133" y="1294832"/>
            <a:chExt cx="6264882" cy="1468186"/>
          </a:xfrm>
        </p:grpSpPr>
        <p:sp>
          <p:nvSpPr>
            <p:cNvPr id="228" name="AutoShape 4"/>
            <p:cNvSpPr>
              <a:spLocks noChangeShapeType="1"/>
            </p:cNvSpPr>
            <p:nvPr/>
          </p:nvSpPr>
          <p:spPr>
            <a:xfrm>
              <a:off x="5328795" y="1294832"/>
              <a:ext cx="6099220" cy="1468186"/>
            </a:xfrm>
            <a:prstGeom prst="rect">
              <a:avLst/>
            </a:prstGeom>
            <a:solidFill>
              <a:schemeClr val="accent2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29" name="TextBox 5"/>
            <p:cNvSpPr>
              <a:spLocks noChangeShapeType="1"/>
            </p:cNvSpPr>
            <p:nvPr/>
          </p:nvSpPr>
          <p:spPr>
            <a:xfrm>
              <a:off x="5632910" y="1424361"/>
              <a:ext cx="3055242" cy="398526"/>
            </a:xfrm>
            <a:prstGeom prst="rect">
              <a:avLst/>
            </a:prstGeom>
            <a:noFill/>
          </p:spPr>
          <p:txBody>
            <a:bodyPr lIns="114300" tIns="57150" rIns="114300" bIns="57150" anchor="t">
              <a:spAutoFit/>
            </a:bodyPr>
            <a:lstStyle/>
            <a:p>
              <a:pPr lvl="0">
                <a:lnSpc>
                  <a:spcPct val="77000"/>
                </a:lnSpc>
                <a:spcBef>
                  <a:spcPts val="450"/>
                </a:spcBef>
              </a:pPr>
              <a:r>
                <a:rPr lang="en-US" sz="2300" b="1" i="0" u="none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确定演练时间</a:t>
              </a:r>
              <a:endParaRPr lang="en-US" sz="23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0" name="TextBox 6"/>
            <p:cNvSpPr>
              <a:spLocks noChangeShapeType="1"/>
            </p:cNvSpPr>
            <p:nvPr/>
          </p:nvSpPr>
          <p:spPr>
            <a:xfrm>
              <a:off x="5632910" y="1910708"/>
              <a:ext cx="5568066" cy="702183"/>
            </a:xfrm>
            <a:prstGeom prst="rect">
              <a:avLst/>
            </a:prstGeom>
            <a:noFill/>
          </p:spPr>
          <p:txBody>
            <a:bodyPr lIns="114300" tIns="57150" rIns="114300" bIns="57150" anchor="t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sz="15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选择合适的时间进行火灾演练，确保实验室人员都在场。</a:t>
              </a:r>
              <a:endParaRPr lang="en-US" sz="1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1" name="AutoShape 7"/>
            <p:cNvSpPr>
              <a:spLocks noChangeShapeType="1"/>
            </p:cNvSpPr>
            <p:nvPr/>
          </p:nvSpPr>
          <p:spPr>
            <a:xfrm>
              <a:off x="5163133" y="1294832"/>
              <a:ext cx="165663" cy="1468186"/>
            </a:xfrm>
            <a:prstGeom prst="rect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</p:grpSp>
      <p:grpSp>
        <p:nvGrpSpPr>
          <p:cNvPr id="232" name="Group 8"/>
          <p:cNvGrpSpPr/>
          <p:nvPr/>
        </p:nvGrpSpPr>
        <p:grpSpPr>
          <a:xfrm>
            <a:off x="5162550" y="2944812"/>
            <a:ext cx="6264275" cy="1468437"/>
            <a:chOff x="5163133" y="2945066"/>
            <a:chExt cx="6264882" cy="1468186"/>
          </a:xfrm>
        </p:grpSpPr>
        <p:sp>
          <p:nvSpPr>
            <p:cNvPr id="233" name="AutoShape 9"/>
            <p:cNvSpPr>
              <a:spLocks noChangeShapeType="1"/>
            </p:cNvSpPr>
            <p:nvPr/>
          </p:nvSpPr>
          <p:spPr>
            <a:xfrm>
              <a:off x="5328795" y="2945066"/>
              <a:ext cx="6099220" cy="1468186"/>
            </a:xfrm>
            <a:prstGeom prst="rect">
              <a:avLst/>
            </a:prstGeom>
            <a:solidFill>
              <a:schemeClr val="accent2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34" name="TextBox 10"/>
            <p:cNvSpPr>
              <a:spLocks noChangeShapeType="1"/>
            </p:cNvSpPr>
            <p:nvPr/>
          </p:nvSpPr>
          <p:spPr>
            <a:xfrm>
              <a:off x="5632910" y="3074595"/>
              <a:ext cx="3055242" cy="398526"/>
            </a:xfrm>
            <a:prstGeom prst="rect">
              <a:avLst/>
            </a:prstGeom>
            <a:noFill/>
          </p:spPr>
          <p:txBody>
            <a:bodyPr lIns="114300" tIns="57150" rIns="114300" bIns="57150" anchor="t">
              <a:spAutoFit/>
            </a:bodyPr>
            <a:lstStyle/>
            <a:p>
              <a:pPr lvl="0">
                <a:lnSpc>
                  <a:spcPct val="77000"/>
                </a:lnSpc>
                <a:spcBef>
                  <a:spcPts val="450"/>
                </a:spcBef>
              </a:pPr>
              <a:r>
                <a:rPr lang="en-US" sz="2300" b="1" i="0" u="none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明确演练流程</a:t>
              </a:r>
              <a:endParaRPr lang="en-US" sz="23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5" name="TextBox 11"/>
            <p:cNvSpPr>
              <a:spLocks noChangeShapeType="1"/>
            </p:cNvSpPr>
            <p:nvPr/>
          </p:nvSpPr>
          <p:spPr>
            <a:xfrm>
              <a:off x="5632910" y="3560941"/>
              <a:ext cx="5568066" cy="702183"/>
            </a:xfrm>
            <a:prstGeom prst="rect">
              <a:avLst/>
            </a:prstGeom>
            <a:noFill/>
          </p:spPr>
          <p:txBody>
            <a:bodyPr lIns="114300" tIns="57150" rIns="114300" bIns="57150" anchor="t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sz="15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演练前，明确演练流程和注意事项，确保演练顺利进行。</a:t>
              </a:r>
              <a:endParaRPr lang="en-US" sz="1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6" name="AutoShape 12"/>
            <p:cNvSpPr>
              <a:spLocks noChangeShapeType="1"/>
            </p:cNvSpPr>
            <p:nvPr/>
          </p:nvSpPr>
          <p:spPr>
            <a:xfrm>
              <a:off x="5163133" y="2945066"/>
              <a:ext cx="165663" cy="1468186"/>
            </a:xfrm>
            <a:prstGeom prst="rect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</p:grpSp>
      <p:grpSp>
        <p:nvGrpSpPr>
          <p:cNvPr id="237" name="Group 13"/>
          <p:cNvGrpSpPr/>
          <p:nvPr/>
        </p:nvGrpSpPr>
        <p:grpSpPr>
          <a:xfrm>
            <a:off x="5162550" y="4595812"/>
            <a:ext cx="6264275" cy="1468437"/>
            <a:chOff x="5163133" y="4595300"/>
            <a:chExt cx="6264882" cy="1468186"/>
          </a:xfrm>
        </p:grpSpPr>
        <p:sp>
          <p:nvSpPr>
            <p:cNvPr id="238" name="AutoShape 14"/>
            <p:cNvSpPr>
              <a:spLocks noChangeShapeType="1"/>
            </p:cNvSpPr>
            <p:nvPr/>
          </p:nvSpPr>
          <p:spPr>
            <a:xfrm>
              <a:off x="5328795" y="4595300"/>
              <a:ext cx="6099220" cy="1468186"/>
            </a:xfrm>
            <a:prstGeom prst="rect">
              <a:avLst/>
            </a:prstGeom>
            <a:solidFill>
              <a:schemeClr val="accent2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39" name="TextBox 15"/>
            <p:cNvSpPr>
              <a:spLocks noChangeShapeType="1"/>
            </p:cNvSpPr>
            <p:nvPr/>
          </p:nvSpPr>
          <p:spPr>
            <a:xfrm>
              <a:off x="5632910" y="4724828"/>
              <a:ext cx="3055242" cy="398526"/>
            </a:xfrm>
            <a:prstGeom prst="rect">
              <a:avLst/>
            </a:prstGeom>
            <a:noFill/>
          </p:spPr>
          <p:txBody>
            <a:bodyPr lIns="114300" tIns="57150" rIns="114300" bIns="57150" anchor="t">
              <a:spAutoFit/>
            </a:bodyPr>
            <a:lstStyle/>
            <a:p>
              <a:pPr lvl="0">
                <a:lnSpc>
                  <a:spcPct val="77000"/>
                </a:lnSpc>
                <a:spcBef>
                  <a:spcPts val="450"/>
                </a:spcBef>
              </a:pPr>
              <a:r>
                <a:rPr lang="en-US" sz="2300" b="1" i="0" u="none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记录与评估</a:t>
              </a:r>
              <a:endParaRPr lang="en-US" sz="23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0" name="TextBox 16"/>
            <p:cNvSpPr>
              <a:spLocks noChangeShapeType="1"/>
            </p:cNvSpPr>
            <p:nvPr/>
          </p:nvSpPr>
          <p:spPr>
            <a:xfrm>
              <a:off x="5632910" y="5211175"/>
              <a:ext cx="5568066" cy="702183"/>
            </a:xfrm>
            <a:prstGeom prst="rect">
              <a:avLst/>
            </a:prstGeom>
            <a:noFill/>
          </p:spPr>
          <p:txBody>
            <a:bodyPr lIns="114300" tIns="57150" rIns="114300" bIns="57150" anchor="t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sz="15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对演练过程进行记录和评估，总结经验和不足之处，提出改进措施。</a:t>
              </a:r>
              <a:endParaRPr lang="en-US" sz="1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1" name="AutoShape 17"/>
            <p:cNvSpPr>
              <a:spLocks noChangeShapeType="1"/>
            </p:cNvSpPr>
            <p:nvPr/>
          </p:nvSpPr>
          <p:spPr>
            <a:xfrm>
              <a:off x="5163133" y="4595300"/>
              <a:ext cx="165663" cy="1468186"/>
            </a:xfrm>
            <a:prstGeom prst="rect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</p:grpSp>
      <p:grpSp>
        <p:nvGrpSpPr>
          <p:cNvPr id="242" name="Group 18"/>
          <p:cNvGrpSpPr/>
          <p:nvPr/>
        </p:nvGrpSpPr>
        <p:grpSpPr>
          <a:xfrm>
            <a:off x="455612" y="93662"/>
            <a:ext cx="10641012" cy="914400"/>
            <a:chOff x="454963" y="93878"/>
            <a:chExt cx="10641129" cy="914400"/>
          </a:xfrm>
        </p:grpSpPr>
        <p:sp>
          <p:nvSpPr>
            <p:cNvPr id="243" name="AutoShape 19"/>
            <p:cNvSpPr>
              <a:spLocks noChangeShapeType="1"/>
            </p:cNvSpPr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44" name="AutoShape 20"/>
            <p:cNvSpPr>
              <a:spLocks noChangeShapeType="1"/>
            </p:cNvSpPr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45" name="AutoShape 21"/>
            <p:cNvSpPr>
              <a:spLocks noChangeShapeType="1"/>
            </p:cNvSpPr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46" name="AutoShape 22"/>
            <p:cNvSpPr>
              <a:spLocks noChangeShapeType="1"/>
            </p:cNvSpPr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47" name="AutoShape 23"/>
            <p:cNvSpPr>
              <a:spLocks noChangeShapeType="1"/>
            </p:cNvSpPr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48" name="AutoShape 24"/>
            <p:cNvSpPr>
              <a:spLocks noChangeShapeType="1"/>
            </p:cNvSpPr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49" name="AutoShape 25"/>
            <p:cNvSpPr>
              <a:spLocks noChangeShapeType="1"/>
            </p:cNvSpPr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50" name="AutoShape 26"/>
            <p:cNvSpPr>
              <a:spLocks noChangeShapeType="1"/>
            </p:cNvSpPr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51" name="AutoShape 27"/>
            <p:cNvSpPr>
              <a:spLocks noChangeShapeType="1"/>
            </p:cNvSpPr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52" name="AutoShape 28"/>
            <p:cNvSpPr>
              <a:spLocks noChangeShapeType="1"/>
            </p:cNvSpPr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53" name="AutoShape 29"/>
            <p:cNvSpPr>
              <a:spLocks noChangeShapeType="1"/>
            </p:cNvSpPr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54" name="AutoShape 30"/>
            <p:cNvSpPr>
              <a:spLocks noChangeShapeType="1"/>
            </p:cNvSpPr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55" name="AutoShape 31"/>
            <p:cNvSpPr>
              <a:spLocks noChangeShapeType="1"/>
            </p:cNvSpPr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56" name="AutoShape 32"/>
            <p:cNvSpPr>
              <a:spLocks noChangeShapeType="1"/>
            </p:cNvSpPr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57" name="AutoShape 33"/>
            <p:cNvSpPr>
              <a:spLocks noChangeShapeType="1"/>
            </p:cNvSpPr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58" name="AutoShape 34"/>
            <p:cNvSpPr>
              <a:spLocks noChangeShapeType="1"/>
            </p:cNvSpPr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59" name="AutoShape 35"/>
            <p:cNvSpPr>
              <a:spLocks noChangeShapeType="1"/>
            </p:cNvSpPr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60" name="AutoShape 36"/>
            <p:cNvSpPr>
              <a:spLocks noChangeShapeType="1"/>
            </p:cNvSpPr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61" name="AutoShape 37"/>
            <p:cNvSpPr>
              <a:spLocks noChangeShapeType="1"/>
            </p:cNvSpPr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62" name="AutoShape 38"/>
            <p:cNvSpPr>
              <a:spLocks noChangeShapeType="1"/>
            </p:cNvSpPr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63" name="TextBox 39"/>
            <p:cNvSpPr>
              <a:spLocks noChangeShapeType="1"/>
            </p:cNvSpPr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noFill/>
          </p:spPr>
          <p:txBody>
            <a:bodyPr lIns="123825" tIns="123825" rIns="57150" bIns="123825" anchor="t">
              <a:spAutoFit/>
            </a:bodyPr>
            <a:lstStyle/>
            <a:p>
              <a:pPr lvl="0">
                <a:lnSpc>
                  <a:spcPct val="140000"/>
                </a:lnSpc>
              </a:pPr>
              <a:r>
                <a:rPr lang="en-US" sz="3000" b="1" i="0" u="none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火灾演练的组织与实施</a:t>
              </a:r>
              <a:endParaRPr lang="en-US" sz="3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2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Box 2"/>
          <p:cNvSpPr>
            <a:spLocks noGrp="1" noChangeShapeType="1"/>
          </p:cNvSpPr>
          <p:nvPr/>
        </p:nvSpPr>
        <p:spPr>
          <a:xfrm>
            <a:off x="1376362" y="3338512"/>
            <a:ext cx="9439275" cy="1609725"/>
          </a:xfrm>
          <a:prstGeom prst="rect">
            <a:avLst/>
          </a:prstGeom>
          <a:noFill/>
        </p:spPr>
        <p:txBody>
          <a:bodyPr lIns="114300" tIns="57150" rIns="114300" bIns="57150" anchor="t"/>
          <a:lstStyle/>
          <a:p>
            <a:pPr lvl="0" algn="ctr">
              <a:lnSpc>
                <a:spcPct val="140000"/>
              </a:lnSpc>
              <a:spcBef>
                <a:spcPts val="0"/>
              </a:spcBef>
            </a:pPr>
            <a:r>
              <a:rPr lang="en-US" sz="4500" b="1" i="0" u="none">
                <a:solidFill>
                  <a:srgbClr val="5E5E5E"/>
                </a:solidFill>
                <a:latin typeface="STKaiti"/>
                <a:ea typeface="STKaiti"/>
              </a:rPr>
              <a:t>案例分析</a:t>
            </a:r>
            <a:endParaRPr lang="en-US" sz="4500" b="1" i="0" u="none">
              <a:solidFill>
                <a:srgbClr val="5E5E5E"/>
              </a:solidFill>
              <a:latin typeface="STKaiti"/>
              <a:ea typeface="STKaiti"/>
            </a:endParaRPr>
          </a:p>
        </p:txBody>
      </p:sp>
      <p:sp>
        <p:nvSpPr>
          <p:cNvPr id="266" name="TextBox 3"/>
          <p:cNvSpPr>
            <a:spLocks noGrp="1" noChangeShapeType="1"/>
          </p:cNvSpPr>
          <p:nvPr/>
        </p:nvSpPr>
        <p:spPr>
          <a:xfrm>
            <a:off x="4432300" y="2020887"/>
            <a:ext cx="3327400" cy="1714500"/>
          </a:xfrm>
          <a:prstGeom prst="rect">
            <a:avLst/>
          </a:prstGeom>
          <a:noFill/>
        </p:spPr>
        <p:txBody>
          <a:bodyPr lIns="114300" tIns="57150" rIns="114300" bIns="57150" anchor="ctr" anchorCtr="0">
            <a:spAutoFit/>
          </a:bodyPr>
          <a:lstStyle/>
          <a:p>
            <a:pPr lvl="0" algn="ctr">
              <a:lnSpc>
                <a:spcPct val="120000"/>
              </a:lnSpc>
              <a:spcBef>
                <a:spcPts val="450"/>
              </a:spcBef>
            </a:pPr>
            <a:r>
              <a:rPr lang="en-US" sz="8400" b="1" i="0" u="none">
                <a:solidFill>
                  <a:srgbClr val="5E5E5E"/>
                </a:solidFill>
                <a:latin typeface="PingFang SC"/>
                <a:ea typeface="PingFang SC"/>
              </a:rPr>
              <a:t>05</a:t>
            </a:r>
            <a:endParaRPr lang="en-US" sz="8400" b="1" i="0" u="none">
              <a:solidFill>
                <a:srgbClr val="5E5E5E"/>
              </a:solidFill>
              <a:latin typeface="PingFang SC"/>
              <a:ea typeface="PingFang SC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2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2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69" name="TextBox 3"/>
          <p:cNvSpPr>
            <a:spLocks noGrp="1" noChangeShapeType="1"/>
          </p:cNvSpPr>
          <p:nvPr/>
        </p:nvSpPr>
        <p:spPr>
          <a:xfrm>
            <a:off x="5219700" y="1035050"/>
            <a:ext cx="5507037" cy="4692650"/>
          </a:xfrm>
          <a:prstGeom prst="rect">
            <a:avLst/>
          </a:prstGeom>
          <a:noFill/>
        </p:spPr>
        <p:txBody>
          <a:bodyPr lIns="91440" tIns="45720" rIns="91440" bIns="45720" anchor="ctr" anchorCtr="0">
            <a:spAutoFit/>
          </a:bodyPr>
          <a:lstStyle/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 b="0" i="0" u="none">
                <a:solidFill>
                  <a:srgbClr val="173D31"/>
                </a:solidFill>
                <a:latin typeface="STKaiti"/>
                <a:ea typeface="STKaiti"/>
              </a:rPr>
              <a:t>实验室消防安全概述</a:t>
            </a:r>
            <a:endParaRPr lang="en-US" sz="2400" b="0" i="0" u="none">
              <a:solidFill>
                <a:srgbClr val="173D31"/>
              </a:solidFill>
              <a:latin typeface="STKaiti"/>
              <a:ea typeface="STKaiti"/>
            </a:endParaRP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 b="0" i="0" u="none">
                <a:solidFill>
                  <a:srgbClr val="173D31"/>
                </a:solidFill>
                <a:latin typeface="STKaiti"/>
                <a:ea typeface="STKaiti"/>
              </a:rPr>
              <a:t>实验室消防安全设施</a:t>
            </a:r>
            <a:endParaRPr lang="en-US" sz="2400" b="0" i="0" u="none">
              <a:solidFill>
                <a:srgbClr val="173D31"/>
              </a:solidFill>
              <a:latin typeface="STKaiti"/>
              <a:ea typeface="STKaiti"/>
            </a:endParaRP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 b="0" i="0" u="none">
                <a:solidFill>
                  <a:srgbClr val="173D31"/>
                </a:solidFill>
                <a:latin typeface="STKaiti"/>
                <a:ea typeface="STKaiti"/>
              </a:rPr>
              <a:t>实验室消防安全操作规程</a:t>
            </a:r>
            <a:endParaRPr lang="en-US" sz="2400" b="0" i="0" u="none">
              <a:solidFill>
                <a:srgbClr val="173D31"/>
              </a:solidFill>
              <a:latin typeface="STKaiti"/>
              <a:ea typeface="STKaiti"/>
            </a:endParaRP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 b="0" i="0" u="none">
                <a:solidFill>
                  <a:srgbClr val="173D31"/>
                </a:solidFill>
                <a:latin typeface="STKaiti"/>
                <a:ea typeface="STKaiti"/>
              </a:rPr>
              <a:t>火灾应急处理与逃生演练</a:t>
            </a:r>
            <a:endParaRPr lang="en-US" sz="2400" b="0" i="0" u="none">
              <a:solidFill>
                <a:srgbClr val="173D31"/>
              </a:solidFill>
              <a:latin typeface="STKaiti"/>
              <a:ea typeface="STKaiti"/>
            </a:endParaRP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 b="0" i="0" u="none">
                <a:solidFill>
                  <a:srgbClr val="173D31"/>
                </a:solidFill>
                <a:latin typeface="STKaiti"/>
                <a:ea typeface="STKaiti"/>
              </a:rPr>
              <a:t>案例分析</a:t>
            </a:r>
            <a:endParaRPr lang="en-US" sz="2400" b="0" i="0" u="none">
              <a:solidFill>
                <a:srgbClr val="173D31"/>
              </a:solidFill>
              <a:latin typeface="STKaiti"/>
              <a:ea typeface="STKaiti"/>
            </a:endParaRPr>
          </a:p>
          <a:p>
            <a:pPr marL="203200" lvl="0" indent="-2032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 b="0" i="0" u="none">
                <a:solidFill>
                  <a:srgbClr val="173D31"/>
                </a:solidFill>
                <a:latin typeface="STKaiti"/>
                <a:ea typeface="STKaiti"/>
              </a:rPr>
              <a:t>总结与展望</a:t>
            </a:r>
            <a:endParaRPr lang="en-US" sz="2400" b="0" i="0" u="none">
              <a:solidFill>
                <a:srgbClr val="173D31"/>
              </a:solidFill>
              <a:latin typeface="STKaiti"/>
              <a:ea typeface="STKaiti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2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2"/>
          <p:cNvPicPr>
            <a:picLocks noGrp="1" noChangeAspect="1"/>
          </p:cNvPicPr>
          <p:nvPr/>
        </p:nvPicPr>
        <p:blipFill>
          <a:blip r:embed="rId2"/>
          <a:srcRect l="3112" r="3112"/>
          <a:stretch>
            <a:fillRect/>
          </a:stretch>
        </p:blipFill>
        <p:spPr>
          <a:xfrm>
            <a:off x="6416675" y="1873250"/>
            <a:ext cx="2284412" cy="2439987"/>
          </a:xfrm>
          <a:prstGeom prst="rect">
            <a:avLst/>
          </a:prstGeom>
          <a:noFill/>
        </p:spPr>
      </p:pic>
      <p:pic>
        <p:nvPicPr>
          <p:cNvPr id="272" name="Picture 3"/>
          <p:cNvPicPr>
            <a:picLocks noGrp="1" noChangeAspect="1"/>
          </p:cNvPicPr>
          <p:nvPr/>
        </p:nvPicPr>
        <p:blipFill>
          <a:blip r:embed="rId3"/>
          <a:srcRect l="13819" r="13819"/>
          <a:stretch>
            <a:fillRect/>
          </a:stretch>
        </p:blipFill>
        <p:spPr>
          <a:xfrm>
            <a:off x="704850" y="1873250"/>
            <a:ext cx="2286000" cy="2308225"/>
          </a:xfrm>
          <a:prstGeom prst="rect">
            <a:avLst/>
          </a:prstGeom>
          <a:noFill/>
        </p:spPr>
      </p:pic>
      <p:pic>
        <p:nvPicPr>
          <p:cNvPr id="273" name="Picture 4"/>
          <p:cNvPicPr>
            <a:picLocks noGrp="1" noChangeAspect="1"/>
          </p:cNvPicPr>
          <p:nvPr/>
        </p:nvPicPr>
        <p:blipFill>
          <a:blip r:embed="rId4"/>
          <a:srcRect l="3034" r="3034"/>
          <a:stretch>
            <a:fillRect/>
          </a:stretch>
        </p:blipFill>
        <p:spPr>
          <a:xfrm>
            <a:off x="9264650" y="1892300"/>
            <a:ext cx="2271712" cy="2420937"/>
          </a:xfrm>
          <a:prstGeom prst="rect">
            <a:avLst/>
          </a:prstGeom>
          <a:noFill/>
        </p:spPr>
      </p:pic>
      <p:pic>
        <p:nvPicPr>
          <p:cNvPr id="274" name="Picture 5"/>
          <p:cNvPicPr>
            <a:picLocks noGrp="1" noChangeAspect="1"/>
          </p:cNvPicPr>
          <p:nvPr/>
        </p:nvPicPr>
        <p:blipFill>
          <a:blip r:embed="rId5"/>
          <a:srcRect l="23257" r="23257"/>
          <a:stretch>
            <a:fillRect/>
          </a:stretch>
        </p:blipFill>
        <p:spPr>
          <a:xfrm>
            <a:off x="3571875" y="1892300"/>
            <a:ext cx="2266950" cy="2420937"/>
          </a:xfrm>
          <a:prstGeom prst="rect">
            <a:avLst/>
          </a:prstGeom>
          <a:noFill/>
        </p:spPr>
      </p:pic>
      <p:grpSp>
        <p:nvGrpSpPr>
          <p:cNvPr id="275" name="Group 6"/>
          <p:cNvGrpSpPr/>
          <p:nvPr/>
        </p:nvGrpSpPr>
        <p:grpSpPr>
          <a:xfrm>
            <a:off x="6416675" y="3460750"/>
            <a:ext cx="2284412" cy="746125"/>
            <a:chOff x="6416218" y="3460761"/>
            <a:chExt cx="2285143" cy="745998"/>
          </a:xfrm>
        </p:grpSpPr>
        <p:sp>
          <p:nvSpPr>
            <p:cNvPr id="276" name="AutoShape 7"/>
            <p:cNvSpPr>
              <a:spLocks noChangeShapeType="1"/>
            </p:cNvSpPr>
            <p:nvPr/>
          </p:nvSpPr>
          <p:spPr>
            <a:xfrm>
              <a:off x="6416218" y="3460761"/>
              <a:ext cx="2285143" cy="745998"/>
            </a:xfrm>
            <a:prstGeom prst="rect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</p:grpSp>
      <p:grpSp>
        <p:nvGrpSpPr>
          <p:cNvPr id="277" name="Group 8"/>
          <p:cNvGrpSpPr/>
          <p:nvPr/>
        </p:nvGrpSpPr>
        <p:grpSpPr>
          <a:xfrm>
            <a:off x="6416675" y="4197350"/>
            <a:ext cx="2287587" cy="2112962"/>
            <a:chOff x="6416218" y="4197615"/>
            <a:chExt cx="2288381" cy="2112169"/>
          </a:xfrm>
        </p:grpSpPr>
        <p:sp>
          <p:nvSpPr>
            <p:cNvPr id="278" name="AutoShape 9"/>
            <p:cNvSpPr>
              <a:spLocks noChangeShapeType="1"/>
            </p:cNvSpPr>
            <p:nvPr/>
          </p:nvSpPr>
          <p:spPr>
            <a:xfrm>
              <a:off x="6416218" y="4197615"/>
              <a:ext cx="2288381" cy="2112169"/>
            </a:xfrm>
            <a:prstGeom prst="rect">
              <a:avLst/>
            </a:prstGeom>
            <a:solidFill>
              <a:srgbClr val="344F2F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</p:grpSp>
      <p:grpSp>
        <p:nvGrpSpPr>
          <p:cNvPr id="279" name="Group 10"/>
          <p:cNvGrpSpPr/>
          <p:nvPr/>
        </p:nvGrpSpPr>
        <p:grpSpPr>
          <a:xfrm>
            <a:off x="3571875" y="3460750"/>
            <a:ext cx="2286000" cy="852487"/>
            <a:chOff x="3571418" y="3460761"/>
            <a:chExt cx="2285429" cy="852159"/>
          </a:xfrm>
        </p:grpSpPr>
        <p:sp>
          <p:nvSpPr>
            <p:cNvPr id="280" name="AutoShape 11"/>
            <p:cNvSpPr>
              <a:spLocks noChangeShapeType="1"/>
            </p:cNvSpPr>
            <p:nvPr/>
          </p:nvSpPr>
          <p:spPr>
            <a:xfrm>
              <a:off x="3571418" y="3460761"/>
              <a:ext cx="2285429" cy="852159"/>
            </a:xfrm>
            <a:prstGeom prst="rect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</p:grpSp>
      <p:grpSp>
        <p:nvGrpSpPr>
          <p:cNvPr id="281" name="Group 12"/>
          <p:cNvGrpSpPr/>
          <p:nvPr/>
        </p:nvGrpSpPr>
        <p:grpSpPr>
          <a:xfrm>
            <a:off x="3571875" y="4206875"/>
            <a:ext cx="2287587" cy="2103437"/>
            <a:chOff x="3571418" y="4206759"/>
            <a:chExt cx="2288096" cy="2103025"/>
          </a:xfrm>
        </p:grpSpPr>
        <p:sp>
          <p:nvSpPr>
            <p:cNvPr id="282" name="AutoShape 13"/>
            <p:cNvSpPr>
              <a:spLocks noChangeShapeType="1"/>
            </p:cNvSpPr>
            <p:nvPr/>
          </p:nvSpPr>
          <p:spPr>
            <a:xfrm>
              <a:off x="3571418" y="4206759"/>
              <a:ext cx="2288096" cy="2103025"/>
            </a:xfrm>
            <a:prstGeom prst="rect">
              <a:avLst/>
            </a:prstGeom>
            <a:solidFill>
              <a:srgbClr val="344F2F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</p:grpSp>
      <p:grpSp>
        <p:nvGrpSpPr>
          <p:cNvPr id="283" name="Group 14"/>
          <p:cNvGrpSpPr/>
          <p:nvPr/>
        </p:nvGrpSpPr>
        <p:grpSpPr>
          <a:xfrm>
            <a:off x="9264650" y="3460750"/>
            <a:ext cx="2286000" cy="746125"/>
            <a:chOff x="9265251" y="3460761"/>
            <a:chExt cx="2286000" cy="745998"/>
          </a:xfrm>
        </p:grpSpPr>
        <p:sp>
          <p:nvSpPr>
            <p:cNvPr id="284" name="AutoShape 15"/>
            <p:cNvSpPr>
              <a:spLocks noChangeShapeType="1"/>
            </p:cNvSpPr>
            <p:nvPr/>
          </p:nvSpPr>
          <p:spPr>
            <a:xfrm>
              <a:off x="9265251" y="3460761"/>
              <a:ext cx="2286000" cy="745998"/>
            </a:xfrm>
            <a:prstGeom prst="rect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</p:grpSp>
      <p:grpSp>
        <p:nvGrpSpPr>
          <p:cNvPr id="285" name="Group 16"/>
          <p:cNvGrpSpPr/>
          <p:nvPr/>
        </p:nvGrpSpPr>
        <p:grpSpPr>
          <a:xfrm>
            <a:off x="9264650" y="4203700"/>
            <a:ext cx="2286000" cy="2105025"/>
            <a:chOff x="9265251" y="4204473"/>
            <a:chExt cx="2286000" cy="2105311"/>
          </a:xfrm>
        </p:grpSpPr>
        <p:sp>
          <p:nvSpPr>
            <p:cNvPr id="286" name="AutoShape 17"/>
            <p:cNvSpPr>
              <a:spLocks noChangeShapeType="1"/>
            </p:cNvSpPr>
            <p:nvPr/>
          </p:nvSpPr>
          <p:spPr>
            <a:xfrm>
              <a:off x="9265251" y="4204473"/>
              <a:ext cx="2286000" cy="2105311"/>
            </a:xfrm>
            <a:prstGeom prst="rect">
              <a:avLst/>
            </a:prstGeom>
            <a:solidFill>
              <a:srgbClr val="344F2F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</p:grpSp>
      <p:grpSp>
        <p:nvGrpSpPr>
          <p:cNvPr id="287" name="Group 18"/>
          <p:cNvGrpSpPr/>
          <p:nvPr/>
        </p:nvGrpSpPr>
        <p:grpSpPr>
          <a:xfrm>
            <a:off x="704850" y="3460750"/>
            <a:ext cx="2286000" cy="2849562"/>
            <a:chOff x="705451" y="3460761"/>
            <a:chExt cx="2286000" cy="2849023"/>
          </a:xfrm>
        </p:grpSpPr>
        <p:sp>
          <p:nvSpPr>
            <p:cNvPr id="288" name="AutoShape 19"/>
            <p:cNvSpPr>
              <a:spLocks noChangeShapeType="1"/>
            </p:cNvSpPr>
            <p:nvPr/>
          </p:nvSpPr>
          <p:spPr>
            <a:xfrm>
              <a:off x="705451" y="3460761"/>
              <a:ext cx="2286000" cy="883920"/>
            </a:xfrm>
            <a:prstGeom prst="rect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89" name="AutoShape 20"/>
            <p:cNvSpPr>
              <a:spLocks noChangeShapeType="1"/>
            </p:cNvSpPr>
            <p:nvPr/>
          </p:nvSpPr>
          <p:spPr>
            <a:xfrm>
              <a:off x="705451" y="4206759"/>
              <a:ext cx="2286000" cy="2103025"/>
            </a:xfrm>
            <a:prstGeom prst="rect">
              <a:avLst/>
            </a:prstGeom>
            <a:solidFill>
              <a:srgbClr val="344F2F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</p:grpSp>
      <p:grpSp>
        <p:nvGrpSpPr>
          <p:cNvPr id="290" name="Group 21"/>
          <p:cNvGrpSpPr/>
          <p:nvPr/>
        </p:nvGrpSpPr>
        <p:grpSpPr>
          <a:xfrm>
            <a:off x="455612" y="93662"/>
            <a:ext cx="10641012" cy="914400"/>
            <a:chOff x="454963" y="93878"/>
            <a:chExt cx="10641129" cy="914400"/>
          </a:xfrm>
        </p:grpSpPr>
        <p:sp>
          <p:nvSpPr>
            <p:cNvPr id="291" name="AutoShape 22"/>
            <p:cNvSpPr>
              <a:spLocks noChangeShapeType="1"/>
            </p:cNvSpPr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92" name="AutoShape 23"/>
            <p:cNvSpPr>
              <a:spLocks noChangeShapeType="1"/>
            </p:cNvSpPr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93" name="AutoShape 24"/>
            <p:cNvSpPr>
              <a:spLocks noChangeShapeType="1"/>
            </p:cNvSpPr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94" name="AutoShape 25"/>
            <p:cNvSpPr>
              <a:spLocks noChangeShapeType="1"/>
            </p:cNvSpPr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95" name="AutoShape 26"/>
            <p:cNvSpPr>
              <a:spLocks noChangeShapeType="1"/>
            </p:cNvSpPr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96" name="AutoShape 27"/>
            <p:cNvSpPr>
              <a:spLocks noChangeShapeType="1"/>
            </p:cNvSpPr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97" name="AutoShape 28"/>
            <p:cNvSpPr>
              <a:spLocks noChangeShapeType="1"/>
            </p:cNvSpPr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98" name="AutoShape 29"/>
            <p:cNvSpPr>
              <a:spLocks noChangeShapeType="1"/>
            </p:cNvSpPr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299" name="AutoShape 30"/>
            <p:cNvSpPr>
              <a:spLocks noChangeShapeType="1"/>
            </p:cNvSpPr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00" name="AutoShape 31"/>
            <p:cNvSpPr>
              <a:spLocks noChangeShapeType="1"/>
            </p:cNvSpPr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01" name="AutoShape 32"/>
            <p:cNvSpPr>
              <a:spLocks noChangeShapeType="1"/>
            </p:cNvSpPr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02" name="AutoShape 33"/>
            <p:cNvSpPr>
              <a:spLocks noChangeShapeType="1"/>
            </p:cNvSpPr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03" name="AutoShape 34"/>
            <p:cNvSpPr>
              <a:spLocks noChangeShapeType="1"/>
            </p:cNvSpPr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04" name="AutoShape 35"/>
            <p:cNvSpPr>
              <a:spLocks noChangeShapeType="1"/>
            </p:cNvSpPr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05" name="AutoShape 36"/>
            <p:cNvSpPr>
              <a:spLocks noChangeShapeType="1"/>
            </p:cNvSpPr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06" name="AutoShape 37"/>
            <p:cNvSpPr>
              <a:spLocks noChangeShapeType="1"/>
            </p:cNvSpPr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07" name="AutoShape 38"/>
            <p:cNvSpPr>
              <a:spLocks noChangeShapeType="1"/>
            </p:cNvSpPr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08" name="AutoShape 39"/>
            <p:cNvSpPr>
              <a:spLocks noChangeShapeType="1"/>
            </p:cNvSpPr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09" name="AutoShape 40"/>
            <p:cNvSpPr>
              <a:spLocks noChangeShapeType="1"/>
            </p:cNvSpPr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10" name="AutoShape 41"/>
            <p:cNvSpPr>
              <a:spLocks noChangeShapeType="1"/>
            </p:cNvSpPr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11" name="TextBox 42"/>
            <p:cNvSpPr>
              <a:spLocks noChangeShapeType="1"/>
            </p:cNvSpPr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noFill/>
          </p:spPr>
          <p:txBody>
            <a:bodyPr lIns="123825" tIns="123825" rIns="57150" bIns="123825" anchor="t">
              <a:spAutoFit/>
            </a:bodyPr>
            <a:lstStyle/>
            <a:p>
              <a:pPr lvl="0">
                <a:lnSpc>
                  <a:spcPct val="140000"/>
                </a:lnSpc>
              </a:pPr>
              <a:r>
                <a:rPr lang="en-US" sz="3000" b="1" i="0" u="none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某高校实验室火灾事故案例</a:t>
              </a:r>
              <a:endParaRPr lang="en-US" sz="3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2" name="Group 43"/>
          <p:cNvGrpSpPr/>
          <p:nvPr/>
        </p:nvGrpSpPr>
        <p:grpSpPr>
          <a:xfrm>
            <a:off x="757237" y="4478337"/>
            <a:ext cx="2165350" cy="1552575"/>
            <a:chOff x="756455" y="4477571"/>
            <a:chExt cx="2164942" cy="1552257"/>
          </a:xfrm>
        </p:grpSpPr>
        <p:sp>
          <p:nvSpPr>
            <p:cNvPr id="313" name="TextBox 44"/>
            <p:cNvSpPr>
              <a:spLocks noChangeShapeType="1"/>
            </p:cNvSpPr>
            <p:nvPr/>
          </p:nvSpPr>
          <p:spPr>
            <a:xfrm>
              <a:off x="756455" y="4477571"/>
              <a:ext cx="2164942" cy="1552257"/>
            </a:xfrm>
            <a:prstGeom prst="rect">
              <a:avLst/>
            </a:prstGeom>
            <a:noFill/>
          </p:spPr>
          <p:txBody>
            <a:bodyPr lIns="66008" tIns="33052" rIns="66008" bIns="33052" anchor="ctr" anchorCtr="0"/>
            <a:lstStyle/>
            <a:p>
              <a:pPr lvl="0" algn="ctr">
                <a:lnSpc>
                  <a:spcPct val="150000"/>
                </a:lnSpc>
              </a:pPr>
              <a:r>
                <a:rPr lang="en-US" sz="1500">
                  <a:solidFill>
                    <a:srgbClr val="FFFDFD"/>
                  </a:solidFill>
                  <a:latin typeface="微软雅黑" panose="020B0503020204020204" charset="-122"/>
                  <a:ea typeface="微软雅黑" panose="020B0503020204020204" charset="-122"/>
                </a:rPr>
                <a:t>某高校化学实验室在进行一项实验时，由于操作不当引发火灾。</a:t>
              </a:r>
              <a:endParaRPr lang="en-US" sz="1500">
                <a:solidFill>
                  <a:srgbClr val="FFFDF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4" name="Group 45"/>
          <p:cNvGrpSpPr/>
          <p:nvPr/>
        </p:nvGrpSpPr>
        <p:grpSpPr>
          <a:xfrm>
            <a:off x="3629025" y="4478337"/>
            <a:ext cx="2165350" cy="1552575"/>
            <a:chOff x="3628568" y="4477571"/>
            <a:chExt cx="2164942" cy="1552257"/>
          </a:xfrm>
        </p:grpSpPr>
        <p:sp>
          <p:nvSpPr>
            <p:cNvPr id="315" name="TextBox 46"/>
            <p:cNvSpPr>
              <a:spLocks noChangeShapeType="1"/>
            </p:cNvSpPr>
            <p:nvPr/>
          </p:nvSpPr>
          <p:spPr>
            <a:xfrm>
              <a:off x="3628568" y="4477571"/>
              <a:ext cx="2164942" cy="1552257"/>
            </a:xfrm>
            <a:prstGeom prst="rect">
              <a:avLst/>
            </a:prstGeom>
            <a:noFill/>
          </p:spPr>
          <p:txBody>
            <a:bodyPr lIns="66008" tIns="33052" rIns="66008" bIns="33052" anchor="ctr" anchorCtr="0"/>
            <a:lstStyle/>
            <a:p>
              <a:pPr lvl="0" algn="ctr">
                <a:lnSpc>
                  <a:spcPct val="150000"/>
                </a:lnSpc>
              </a:pPr>
              <a:r>
                <a:rPr lang="en-US" sz="1500">
                  <a:solidFill>
                    <a:srgbClr val="FFFDFD"/>
                  </a:solidFill>
                  <a:latin typeface="微软雅黑" panose="020B0503020204020204" charset="-122"/>
                  <a:ea typeface="微软雅黑" panose="020B0503020204020204" charset="-122"/>
                </a:rPr>
                <a:t>实验操作人员未遵守安全规程，离开时未关闭加热装置，导致加热过度引发火灾。</a:t>
              </a:r>
              <a:endParaRPr lang="en-US" sz="1500">
                <a:solidFill>
                  <a:srgbClr val="FFFDF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6" name="Group 47"/>
          <p:cNvGrpSpPr/>
          <p:nvPr/>
        </p:nvGrpSpPr>
        <p:grpSpPr>
          <a:xfrm>
            <a:off x="6467475" y="4478337"/>
            <a:ext cx="2165350" cy="1552575"/>
            <a:chOff x="6466794" y="4477571"/>
            <a:chExt cx="2164942" cy="1552257"/>
          </a:xfrm>
        </p:grpSpPr>
        <p:sp>
          <p:nvSpPr>
            <p:cNvPr id="317" name="TextBox 48"/>
            <p:cNvSpPr>
              <a:spLocks noChangeShapeType="1"/>
            </p:cNvSpPr>
            <p:nvPr/>
          </p:nvSpPr>
          <p:spPr>
            <a:xfrm>
              <a:off x="6466794" y="4477571"/>
              <a:ext cx="2164942" cy="1552257"/>
            </a:xfrm>
            <a:prstGeom prst="rect">
              <a:avLst/>
            </a:prstGeom>
            <a:noFill/>
          </p:spPr>
          <p:txBody>
            <a:bodyPr lIns="66008" tIns="33052" rIns="66008" bIns="33052" anchor="ctr" anchorCtr="0"/>
            <a:lstStyle/>
            <a:p>
              <a:pPr lvl="0" algn="ctr">
                <a:lnSpc>
                  <a:spcPct val="150000"/>
                </a:lnSpc>
              </a:pPr>
              <a:r>
                <a:rPr lang="en-US" sz="1500">
                  <a:solidFill>
                    <a:srgbClr val="FFFDFD"/>
                  </a:solidFill>
                  <a:latin typeface="微软雅黑" panose="020B0503020204020204" charset="-122"/>
                  <a:ea typeface="微软雅黑" panose="020B0503020204020204" charset="-122"/>
                </a:rPr>
                <a:t>火灾造成实验室严重损毁，所幸未造成人员伤亡。</a:t>
              </a:r>
              <a:endParaRPr lang="en-US" sz="1500">
                <a:solidFill>
                  <a:srgbClr val="FFFDF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8" name="Group 49"/>
          <p:cNvGrpSpPr/>
          <p:nvPr/>
        </p:nvGrpSpPr>
        <p:grpSpPr>
          <a:xfrm>
            <a:off x="9318625" y="4478337"/>
            <a:ext cx="2165350" cy="1552575"/>
            <a:chOff x="9318371" y="4477571"/>
            <a:chExt cx="2164942" cy="1552257"/>
          </a:xfrm>
        </p:grpSpPr>
        <p:sp>
          <p:nvSpPr>
            <p:cNvPr id="319" name="TextBox 50"/>
            <p:cNvSpPr>
              <a:spLocks noChangeShapeType="1"/>
            </p:cNvSpPr>
            <p:nvPr/>
          </p:nvSpPr>
          <p:spPr>
            <a:xfrm>
              <a:off x="9318371" y="4477571"/>
              <a:ext cx="2164942" cy="1552257"/>
            </a:xfrm>
            <a:prstGeom prst="rect">
              <a:avLst/>
            </a:prstGeom>
            <a:noFill/>
          </p:spPr>
          <p:txBody>
            <a:bodyPr lIns="66008" tIns="33052" rIns="66008" bIns="33052" anchor="ctr" anchorCtr="0"/>
            <a:lstStyle/>
            <a:p>
              <a:pPr lvl="0" algn="ctr">
                <a:lnSpc>
                  <a:spcPct val="150000"/>
                </a:lnSpc>
              </a:pPr>
              <a:r>
                <a:rPr lang="en-US" sz="1500">
                  <a:solidFill>
                    <a:srgbClr val="FFFDFD"/>
                  </a:solidFill>
                  <a:latin typeface="微软雅黑" panose="020B0503020204020204" charset="-122"/>
                  <a:ea typeface="微软雅黑" panose="020B0503020204020204" charset="-122"/>
                </a:rPr>
                <a:t>应严格遵守实验室安全规程，离开实验室时应确保所有设备已关闭。</a:t>
              </a:r>
              <a:endParaRPr lang="en-US" sz="1500">
                <a:solidFill>
                  <a:srgbClr val="FFFDFD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0" name="Group 51"/>
          <p:cNvGrpSpPr/>
          <p:nvPr/>
        </p:nvGrpSpPr>
        <p:grpSpPr>
          <a:xfrm>
            <a:off x="704850" y="3589337"/>
            <a:ext cx="2268537" cy="490537"/>
            <a:chOff x="705451" y="3588593"/>
            <a:chExt cx="2267763" cy="490334"/>
          </a:xfrm>
        </p:grpSpPr>
        <p:sp>
          <p:nvSpPr>
            <p:cNvPr id="321" name="TextBox 52"/>
            <p:cNvSpPr>
              <a:spLocks noChangeShapeType="1"/>
            </p:cNvSpPr>
            <p:nvPr/>
          </p:nvSpPr>
          <p:spPr>
            <a:xfrm>
              <a:off x="705451" y="3588593"/>
              <a:ext cx="2267763" cy="490334"/>
            </a:xfrm>
            <a:prstGeom prst="rect">
              <a:avLst/>
            </a:prstGeom>
            <a:noFill/>
          </p:spPr>
          <p:txBody>
            <a:bodyPr lIns="66008" tIns="33052" rIns="66008" bIns="33052" anchor="ctr" anchorCtr="0"/>
            <a:lstStyle/>
            <a:p>
              <a:pPr lvl="0" algn="ctr">
                <a:lnSpc>
                  <a:spcPct val="120000"/>
                </a:lnSpc>
              </a:pPr>
              <a:r>
                <a:rPr lang="en-US" sz="2000" b="1" i="0" u="none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事故经过</a:t>
              </a:r>
              <a:endParaRPr lang="en-US" sz="20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2" name="Group 53"/>
          <p:cNvGrpSpPr/>
          <p:nvPr/>
        </p:nvGrpSpPr>
        <p:grpSpPr>
          <a:xfrm>
            <a:off x="3629025" y="3589337"/>
            <a:ext cx="2268537" cy="490537"/>
            <a:chOff x="3628568" y="3588593"/>
            <a:chExt cx="2267763" cy="490334"/>
          </a:xfrm>
        </p:grpSpPr>
        <p:sp>
          <p:nvSpPr>
            <p:cNvPr id="323" name="TextBox 54"/>
            <p:cNvSpPr>
              <a:spLocks noChangeShapeType="1"/>
            </p:cNvSpPr>
            <p:nvPr/>
          </p:nvSpPr>
          <p:spPr>
            <a:xfrm>
              <a:off x="3628568" y="3588593"/>
              <a:ext cx="2267763" cy="490334"/>
            </a:xfrm>
            <a:prstGeom prst="rect">
              <a:avLst/>
            </a:prstGeom>
            <a:noFill/>
          </p:spPr>
          <p:txBody>
            <a:bodyPr lIns="66008" tIns="33052" rIns="66008" bIns="33052" anchor="ctr" anchorCtr="0"/>
            <a:lstStyle/>
            <a:p>
              <a:pPr lvl="0" algn="ctr">
                <a:lnSpc>
                  <a:spcPct val="120000"/>
                </a:lnSpc>
              </a:pPr>
              <a:r>
                <a:rPr lang="en-US" sz="2000" b="1" i="0" u="none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事故原因</a:t>
              </a:r>
              <a:endParaRPr lang="en-US" sz="20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4" name="Group 55"/>
          <p:cNvGrpSpPr/>
          <p:nvPr/>
        </p:nvGrpSpPr>
        <p:grpSpPr>
          <a:xfrm>
            <a:off x="6434137" y="3589337"/>
            <a:ext cx="2268537" cy="490537"/>
            <a:chOff x="6433598" y="3588593"/>
            <a:chExt cx="2267763" cy="490334"/>
          </a:xfrm>
        </p:grpSpPr>
        <p:sp>
          <p:nvSpPr>
            <p:cNvPr id="325" name="TextBox 56"/>
            <p:cNvSpPr>
              <a:spLocks noChangeShapeType="1"/>
            </p:cNvSpPr>
            <p:nvPr/>
          </p:nvSpPr>
          <p:spPr>
            <a:xfrm>
              <a:off x="6433598" y="3588593"/>
              <a:ext cx="2267763" cy="490334"/>
            </a:xfrm>
            <a:prstGeom prst="rect">
              <a:avLst/>
            </a:prstGeom>
            <a:noFill/>
          </p:spPr>
          <p:txBody>
            <a:bodyPr lIns="66008" tIns="33052" rIns="66008" bIns="33052" anchor="ctr" anchorCtr="0"/>
            <a:lstStyle/>
            <a:p>
              <a:pPr lvl="0" algn="ctr">
                <a:lnSpc>
                  <a:spcPct val="120000"/>
                </a:lnSpc>
              </a:pPr>
              <a:r>
                <a:rPr lang="en-US" sz="2000" b="1" i="0" u="none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事故后果</a:t>
              </a:r>
              <a:endParaRPr lang="en-US" sz="20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6" name="Group 57"/>
          <p:cNvGrpSpPr/>
          <p:nvPr/>
        </p:nvGrpSpPr>
        <p:grpSpPr>
          <a:xfrm>
            <a:off x="9264650" y="3589337"/>
            <a:ext cx="2268537" cy="490537"/>
            <a:chOff x="9265251" y="3588593"/>
            <a:chExt cx="2267763" cy="490334"/>
          </a:xfrm>
        </p:grpSpPr>
        <p:sp>
          <p:nvSpPr>
            <p:cNvPr id="327" name="TextBox 58"/>
            <p:cNvSpPr>
              <a:spLocks noChangeShapeType="1"/>
            </p:cNvSpPr>
            <p:nvPr/>
          </p:nvSpPr>
          <p:spPr>
            <a:xfrm>
              <a:off x="9265251" y="3588593"/>
              <a:ext cx="2267763" cy="490334"/>
            </a:xfrm>
            <a:prstGeom prst="rect">
              <a:avLst/>
            </a:prstGeom>
            <a:noFill/>
          </p:spPr>
          <p:txBody>
            <a:bodyPr lIns="66008" tIns="33052" rIns="66008" bIns="33052" anchor="ctr" anchorCtr="0"/>
            <a:lstStyle/>
            <a:p>
              <a:pPr lvl="0" algn="ctr">
                <a:lnSpc>
                  <a:spcPct val="120000"/>
                </a:lnSpc>
              </a:pPr>
              <a:r>
                <a:rPr lang="en-US" sz="2000" b="1" i="0" u="none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安全教训</a:t>
              </a:r>
              <a:endParaRPr lang="en-US" sz="20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3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AutoShape 2"/>
          <p:cNvSpPr>
            <a:spLocks noGrp="1" noChangeShapeType="1"/>
          </p:cNvSpPr>
          <p:nvPr/>
        </p:nvSpPr>
        <p:spPr>
          <a:xfrm>
            <a:off x="868362" y="4719637"/>
            <a:ext cx="2414587" cy="369887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algn="ctr"/>
            <a:r>
              <a:rPr lang="en-US" sz="15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事故经过</a:t>
            </a:r>
            <a:endParaRPr lang="en-US" sz="15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0" name="AutoShape 3"/>
          <p:cNvSpPr>
            <a:spLocks noGrp="1" noChangeShapeType="1"/>
          </p:cNvSpPr>
          <p:nvPr/>
        </p:nvSpPr>
        <p:spPr>
          <a:xfrm>
            <a:off x="3575050" y="4719637"/>
            <a:ext cx="2414587" cy="369887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algn="ctr"/>
            <a:r>
              <a:rPr lang="en-US" sz="15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事故原因</a:t>
            </a:r>
            <a:endParaRPr lang="en-US" sz="15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1" name="AutoShape 4"/>
          <p:cNvSpPr>
            <a:spLocks noGrp="1" noChangeShapeType="1"/>
          </p:cNvSpPr>
          <p:nvPr/>
        </p:nvSpPr>
        <p:spPr>
          <a:xfrm>
            <a:off x="6219825" y="4719637"/>
            <a:ext cx="2414587" cy="369887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algn="ctr"/>
            <a:r>
              <a:rPr lang="en-US" sz="15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事故后果</a:t>
            </a:r>
            <a:endParaRPr lang="en-US" sz="15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2" name="AutoShape 5"/>
          <p:cNvSpPr>
            <a:spLocks noGrp="1" noChangeShapeType="1"/>
          </p:cNvSpPr>
          <p:nvPr/>
        </p:nvSpPr>
        <p:spPr>
          <a:xfrm>
            <a:off x="8926512" y="4719637"/>
            <a:ext cx="2414587" cy="369887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algn="ctr"/>
            <a:r>
              <a:rPr lang="en-US" sz="15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安全教训</a:t>
            </a:r>
            <a:endParaRPr lang="en-US" sz="15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33" name="Group 6"/>
          <p:cNvGrpSpPr/>
          <p:nvPr/>
        </p:nvGrpSpPr>
        <p:grpSpPr>
          <a:xfrm>
            <a:off x="455612" y="93662"/>
            <a:ext cx="10641012" cy="914400"/>
            <a:chOff x="454963" y="93878"/>
            <a:chExt cx="10641129" cy="914400"/>
          </a:xfrm>
        </p:grpSpPr>
        <p:sp>
          <p:nvSpPr>
            <p:cNvPr id="334" name="AutoShape 7"/>
            <p:cNvSpPr>
              <a:spLocks noChangeShapeType="1"/>
            </p:cNvSpPr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35" name="AutoShape 8"/>
            <p:cNvSpPr>
              <a:spLocks noChangeShapeType="1"/>
            </p:cNvSpPr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36" name="AutoShape 9"/>
            <p:cNvSpPr>
              <a:spLocks noChangeShapeType="1"/>
            </p:cNvSpPr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37" name="AutoShape 10"/>
            <p:cNvSpPr>
              <a:spLocks noChangeShapeType="1"/>
            </p:cNvSpPr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38" name="AutoShape 11"/>
            <p:cNvSpPr>
              <a:spLocks noChangeShapeType="1"/>
            </p:cNvSpPr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39" name="AutoShape 12"/>
            <p:cNvSpPr>
              <a:spLocks noChangeShapeType="1"/>
            </p:cNvSpPr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40" name="AutoShape 13"/>
            <p:cNvSpPr>
              <a:spLocks noChangeShapeType="1"/>
            </p:cNvSpPr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41" name="AutoShape 14"/>
            <p:cNvSpPr>
              <a:spLocks noChangeShapeType="1"/>
            </p:cNvSpPr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42" name="AutoShape 15"/>
            <p:cNvSpPr>
              <a:spLocks noChangeShapeType="1"/>
            </p:cNvSpPr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43" name="AutoShape 16"/>
            <p:cNvSpPr>
              <a:spLocks noChangeShapeType="1"/>
            </p:cNvSpPr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44" name="AutoShape 17"/>
            <p:cNvSpPr>
              <a:spLocks noChangeShapeType="1"/>
            </p:cNvSpPr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45" name="AutoShape 18"/>
            <p:cNvSpPr>
              <a:spLocks noChangeShapeType="1"/>
            </p:cNvSpPr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46" name="AutoShape 19"/>
            <p:cNvSpPr>
              <a:spLocks noChangeShapeType="1"/>
            </p:cNvSpPr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47" name="AutoShape 20"/>
            <p:cNvSpPr>
              <a:spLocks noChangeShapeType="1"/>
            </p:cNvSpPr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48" name="AutoShape 21"/>
            <p:cNvSpPr>
              <a:spLocks noChangeShapeType="1"/>
            </p:cNvSpPr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49" name="AutoShape 22"/>
            <p:cNvSpPr>
              <a:spLocks noChangeShapeType="1"/>
            </p:cNvSpPr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50" name="AutoShape 23"/>
            <p:cNvSpPr>
              <a:spLocks noChangeShapeType="1"/>
            </p:cNvSpPr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51" name="AutoShape 24"/>
            <p:cNvSpPr>
              <a:spLocks noChangeShapeType="1"/>
            </p:cNvSpPr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52" name="AutoShape 25"/>
            <p:cNvSpPr>
              <a:spLocks noChangeShapeType="1"/>
            </p:cNvSpPr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53" name="AutoShape 26"/>
            <p:cNvSpPr>
              <a:spLocks noChangeShapeType="1"/>
            </p:cNvSpPr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54" name="TextBox 27"/>
            <p:cNvSpPr>
              <a:spLocks noChangeShapeType="1"/>
            </p:cNvSpPr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noFill/>
          </p:spPr>
          <p:txBody>
            <a:bodyPr lIns="123825" tIns="123825" rIns="57150" bIns="123825" anchor="t">
              <a:spAutoFit/>
            </a:bodyPr>
            <a:lstStyle/>
            <a:p>
              <a:pPr lvl="0">
                <a:lnSpc>
                  <a:spcPct val="140000"/>
                </a:lnSpc>
              </a:pPr>
              <a:r>
                <a:rPr lang="en-US" sz="3000" b="1" i="0" u="none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某科研机构实验室火灾事故案例</a:t>
              </a:r>
              <a:endParaRPr lang="en-US" sz="3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55" name="Picture 28"/>
          <p:cNvPicPr>
            <a:picLocks noGrp="1" noChangeAspect="1"/>
          </p:cNvPicPr>
          <p:nvPr/>
        </p:nvPicPr>
        <p:blipFill>
          <a:blip r:embed="rId2"/>
          <a:srcRect l="16306" r="16306"/>
          <a:stretch>
            <a:fillRect/>
          </a:stretch>
        </p:blipFill>
        <p:spPr>
          <a:xfrm>
            <a:off x="892175" y="1338262"/>
            <a:ext cx="2465387" cy="2459037"/>
          </a:xfrm>
          <a:prstGeom prst="rect">
            <a:avLst/>
          </a:prstGeom>
          <a:noFill/>
        </p:spPr>
      </p:pic>
      <p:pic>
        <p:nvPicPr>
          <p:cNvPr id="356" name="Picture 29"/>
          <p:cNvPicPr>
            <a:picLocks noGrp="1" noChangeAspect="1"/>
          </p:cNvPicPr>
          <p:nvPr/>
        </p:nvPicPr>
        <p:blipFill>
          <a:blip r:embed="rId3"/>
          <a:srcRect l="16431" r="16431"/>
          <a:stretch>
            <a:fillRect/>
          </a:stretch>
        </p:blipFill>
        <p:spPr>
          <a:xfrm>
            <a:off x="3570287" y="1338262"/>
            <a:ext cx="2465387" cy="2459037"/>
          </a:xfrm>
          <a:prstGeom prst="rect">
            <a:avLst/>
          </a:prstGeom>
          <a:noFill/>
        </p:spPr>
      </p:pic>
      <p:pic>
        <p:nvPicPr>
          <p:cNvPr id="357" name="Picture 30"/>
          <p:cNvPicPr>
            <a:picLocks noGrp="1" noChangeAspect="1"/>
          </p:cNvPicPr>
          <p:nvPr/>
        </p:nvPicPr>
        <p:blipFill>
          <a:blip r:embed="rId4"/>
          <a:srcRect l="12201" r="12201"/>
          <a:stretch>
            <a:fillRect/>
          </a:stretch>
        </p:blipFill>
        <p:spPr>
          <a:xfrm>
            <a:off x="6248400" y="1338262"/>
            <a:ext cx="2465387" cy="2459037"/>
          </a:xfrm>
          <a:prstGeom prst="rect">
            <a:avLst/>
          </a:prstGeom>
          <a:noFill/>
        </p:spPr>
      </p:pic>
      <p:pic>
        <p:nvPicPr>
          <p:cNvPr id="358" name="Picture 31"/>
          <p:cNvPicPr>
            <a:picLocks noGrp="1" noChangeAspect="1"/>
          </p:cNvPicPr>
          <p:nvPr/>
        </p:nvPicPr>
        <p:blipFill>
          <a:blip r:embed="rId5"/>
          <a:srcRect l="16306" r="16306"/>
          <a:stretch>
            <a:fillRect/>
          </a:stretch>
        </p:blipFill>
        <p:spPr>
          <a:xfrm>
            <a:off x="8926512" y="1338262"/>
            <a:ext cx="2465387" cy="2459037"/>
          </a:xfrm>
          <a:prstGeom prst="rect">
            <a:avLst/>
          </a:prstGeom>
          <a:noFill/>
        </p:spPr>
      </p:pic>
      <p:sp>
        <p:nvSpPr>
          <p:cNvPr id="359" name="AutoShape 32"/>
          <p:cNvSpPr>
            <a:spLocks noGrp="1" noChangeShapeType="1"/>
          </p:cNvSpPr>
          <p:nvPr/>
        </p:nvSpPr>
        <p:spPr>
          <a:xfrm>
            <a:off x="1411287" y="3111500"/>
            <a:ext cx="1428750" cy="1428750"/>
          </a:xfrm>
          <a:prstGeom prst="rect">
            <a:avLst/>
          </a:prstGeom>
          <a:solidFill>
            <a:schemeClr val="accent1">
              <a:alpha val="72156"/>
            </a:schemeClr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360" name="AutoShape 33"/>
          <p:cNvSpPr>
            <a:spLocks noGrp="1" noChangeShapeType="1"/>
          </p:cNvSpPr>
          <p:nvPr/>
        </p:nvSpPr>
        <p:spPr>
          <a:xfrm>
            <a:off x="4089400" y="3111500"/>
            <a:ext cx="1428750" cy="1428750"/>
          </a:xfrm>
          <a:prstGeom prst="rect">
            <a:avLst/>
          </a:prstGeom>
          <a:solidFill>
            <a:srgbClr val="344F2F">
              <a:alpha val="84705"/>
            </a:srgbClr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361" name="AutoShape 34"/>
          <p:cNvSpPr>
            <a:spLocks noGrp="1" noChangeShapeType="1"/>
          </p:cNvSpPr>
          <p:nvPr/>
        </p:nvSpPr>
        <p:spPr>
          <a:xfrm>
            <a:off x="9445625" y="3111500"/>
            <a:ext cx="1428750" cy="1428750"/>
          </a:xfrm>
          <a:prstGeom prst="rect">
            <a:avLst/>
          </a:prstGeom>
          <a:solidFill>
            <a:srgbClr val="344F2F">
              <a:alpha val="84705"/>
            </a:srgbClr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362" name="AutoShape 35"/>
          <p:cNvSpPr>
            <a:spLocks noGrp="1" noChangeShapeType="1"/>
          </p:cNvSpPr>
          <p:nvPr/>
        </p:nvSpPr>
        <p:spPr>
          <a:xfrm>
            <a:off x="6767512" y="3111500"/>
            <a:ext cx="1428750" cy="1428750"/>
          </a:xfrm>
          <a:prstGeom prst="rect">
            <a:avLst/>
          </a:prstGeom>
          <a:solidFill>
            <a:schemeClr val="accent1">
              <a:alpha val="84705"/>
            </a:schemeClr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363" name="TextBox 36"/>
          <p:cNvSpPr>
            <a:spLocks noGrp="1" noChangeShapeType="1"/>
          </p:cNvSpPr>
          <p:nvPr/>
        </p:nvSpPr>
        <p:spPr>
          <a:xfrm>
            <a:off x="1441450" y="3500437"/>
            <a:ext cx="1368425" cy="682625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lvl="0"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sz="3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4" name="TextBox 37"/>
          <p:cNvSpPr>
            <a:spLocks noGrp="1" noChangeShapeType="1"/>
          </p:cNvSpPr>
          <p:nvPr/>
        </p:nvSpPr>
        <p:spPr>
          <a:xfrm>
            <a:off x="4121150" y="3500437"/>
            <a:ext cx="1363662" cy="682625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lvl="0"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sz="3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5" name="TextBox 38"/>
          <p:cNvSpPr>
            <a:spLocks noGrp="1" noChangeShapeType="1"/>
          </p:cNvSpPr>
          <p:nvPr/>
        </p:nvSpPr>
        <p:spPr>
          <a:xfrm>
            <a:off x="6799262" y="3500437"/>
            <a:ext cx="1363662" cy="682625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lvl="0"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sz="3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6" name="TextBox 39"/>
          <p:cNvSpPr>
            <a:spLocks noGrp="1" noChangeShapeType="1"/>
          </p:cNvSpPr>
          <p:nvPr/>
        </p:nvSpPr>
        <p:spPr>
          <a:xfrm>
            <a:off x="9477375" y="3500437"/>
            <a:ext cx="1363662" cy="682625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lvl="0"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sz="3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7" name="AutoShape 40"/>
          <p:cNvSpPr>
            <a:spLocks noGrp="1" noChangeShapeType="1"/>
          </p:cNvSpPr>
          <p:nvPr/>
        </p:nvSpPr>
        <p:spPr>
          <a:xfrm>
            <a:off x="917575" y="5153025"/>
            <a:ext cx="2414587" cy="1000125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algn="ctr">
              <a:lnSpc>
                <a:spcPct val="140000"/>
              </a:lnSpc>
              <a:spcBef>
                <a:spcPts val="0"/>
              </a:spcBef>
            </a:pPr>
            <a:r>
              <a:rPr lang="en-US" sz="13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某科研机构生物实验室在进行一项实验时，由于实验材料自燃引发火灾。</a:t>
            </a:r>
            <a:endParaRPr lang="en-US" sz="13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8" name="AutoShape 41"/>
          <p:cNvSpPr>
            <a:spLocks noGrp="1" noChangeShapeType="1"/>
          </p:cNvSpPr>
          <p:nvPr/>
        </p:nvSpPr>
        <p:spPr>
          <a:xfrm>
            <a:off x="3595687" y="5153025"/>
            <a:ext cx="2414587" cy="1000125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algn="ctr">
              <a:lnSpc>
                <a:spcPct val="140000"/>
              </a:lnSpc>
              <a:spcBef>
                <a:spcPts val="0"/>
              </a:spcBef>
            </a:pPr>
            <a:r>
              <a:rPr lang="en-US" sz="13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实验材料存放不当，自燃引发火灾。</a:t>
            </a:r>
            <a:endParaRPr lang="en-US" sz="13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9" name="AutoShape 42"/>
          <p:cNvSpPr>
            <a:spLocks noGrp="1" noChangeShapeType="1"/>
          </p:cNvSpPr>
          <p:nvPr/>
        </p:nvSpPr>
        <p:spPr>
          <a:xfrm>
            <a:off x="6273800" y="5153025"/>
            <a:ext cx="2414587" cy="1000125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algn="ctr">
              <a:lnSpc>
                <a:spcPct val="140000"/>
              </a:lnSpc>
              <a:spcBef>
                <a:spcPts val="0"/>
              </a:spcBef>
            </a:pPr>
            <a:r>
              <a:rPr lang="en-US" sz="13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火灾造成实验室严重损毁，部分实验材料和设备损失。</a:t>
            </a:r>
            <a:endParaRPr lang="en-US" sz="13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0" name="AutoShape 43"/>
          <p:cNvSpPr>
            <a:spLocks noGrp="1" noChangeShapeType="1"/>
          </p:cNvSpPr>
          <p:nvPr/>
        </p:nvSpPr>
        <p:spPr>
          <a:xfrm>
            <a:off x="8951912" y="5153025"/>
            <a:ext cx="2414587" cy="1000125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algn="ctr">
              <a:lnSpc>
                <a:spcPct val="140000"/>
              </a:lnSpc>
              <a:spcBef>
                <a:spcPts val="0"/>
              </a:spcBef>
            </a:pPr>
            <a:r>
              <a:rPr lang="en-US" sz="13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应严格按照实验室安全规程存放实验材料，定期检查实验室设施。</a:t>
            </a:r>
            <a:endParaRPr lang="en-US" sz="13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3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Picture 2"/>
          <p:cNvPicPr>
            <a:picLocks noGrp="1" noChangeAspect="1"/>
          </p:cNvPicPr>
          <p:nvPr/>
        </p:nvPicPr>
        <p:blipFill>
          <a:blip r:embed="rId2"/>
          <a:srcRect l="16465" r="16465"/>
          <a:stretch>
            <a:fillRect/>
          </a:stretch>
        </p:blipFill>
        <p:spPr>
          <a:xfrm>
            <a:off x="3352800" y="2055812"/>
            <a:ext cx="2476500" cy="2476500"/>
          </a:xfrm>
          <a:prstGeom prst="rect">
            <a:avLst/>
          </a:prstGeom>
          <a:noFill/>
        </p:spPr>
      </p:pic>
      <p:pic>
        <p:nvPicPr>
          <p:cNvPr id="373" name="Picture 3"/>
          <p:cNvPicPr>
            <a:picLocks noGrp="1" noChangeAspect="1"/>
          </p:cNvPicPr>
          <p:nvPr/>
        </p:nvPicPr>
        <p:blipFill>
          <a:blip r:embed="rId3"/>
          <a:srcRect l="15727" r="15727"/>
          <a:stretch>
            <a:fillRect/>
          </a:stretch>
        </p:blipFill>
        <p:spPr>
          <a:xfrm>
            <a:off x="6375400" y="2055812"/>
            <a:ext cx="2476500" cy="2476500"/>
          </a:xfrm>
          <a:prstGeom prst="rect">
            <a:avLst/>
          </a:prstGeom>
          <a:noFill/>
        </p:spPr>
      </p:pic>
      <p:grpSp>
        <p:nvGrpSpPr>
          <p:cNvPr id="374" name="Group 4"/>
          <p:cNvGrpSpPr/>
          <p:nvPr/>
        </p:nvGrpSpPr>
        <p:grpSpPr>
          <a:xfrm>
            <a:off x="3352800" y="2108200"/>
            <a:ext cx="665162" cy="665162"/>
            <a:chOff x="3352886" y="2107432"/>
            <a:chExt cx="665795" cy="665791"/>
          </a:xfrm>
        </p:grpSpPr>
        <p:sp>
          <p:nvSpPr>
            <p:cNvPr id="375" name="AutoShape 5"/>
            <p:cNvSpPr>
              <a:spLocks noChangeShapeType="1"/>
            </p:cNvSpPr>
            <p:nvPr/>
          </p:nvSpPr>
          <p:spPr>
            <a:xfrm>
              <a:off x="3352886" y="2107432"/>
              <a:ext cx="665795" cy="665791"/>
            </a:xfrm>
            <a:prstGeom prst="ellipse">
              <a:avLst/>
            </a:prstGeom>
            <a:solidFill>
              <a:srgbClr val="689E5F"/>
            </a:solidFill>
            <a:ln w="28575">
              <a:solidFill>
                <a:srgbClr val="192617"/>
              </a:solidFill>
              <a:round/>
            </a:ln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76" name="Freeform 6"/>
            <p:cNvSpPr>
              <a:spLocks noChangeShapeType="1"/>
            </p:cNvSpPr>
            <p:nvPr/>
          </p:nvSpPr>
          <p:spPr>
            <a:xfrm>
              <a:off x="3532726" y="2292906"/>
              <a:ext cx="306115" cy="294843"/>
            </a:xfrm>
            <a:custGeom>
              <a:avLst/>
              <a:gdLst>
                <a:gd name="gd0" fmla="val 65536"/>
                <a:gd name="gd1" fmla="val 1263"/>
                <a:gd name="gd2" fmla="val 5234"/>
                <a:gd name="gd3" fmla="val 1820"/>
                <a:gd name="gd4" fmla="val 5689"/>
                <a:gd name="gd5" fmla="val 2383"/>
                <a:gd name="gd6" fmla="val 5178"/>
                <a:gd name="gd7" fmla="val 3568"/>
                <a:gd name="gd8" fmla="val 4191"/>
                <a:gd name="gd9" fmla="val 4096"/>
                <a:gd name="gd10" fmla="val 4551"/>
                <a:gd name="gd11" fmla="val 4635"/>
                <a:gd name="gd12" fmla="val 4157"/>
                <a:gd name="gd13" fmla="val 5696"/>
                <a:gd name="gd14" fmla="val 4736"/>
                <a:gd name="gd15" fmla="val 6258"/>
                <a:gd name="gd16" fmla="val 5234"/>
                <a:gd name="gd17" fmla="val 6827"/>
                <a:gd name="gd18" fmla="val 4665"/>
                <a:gd name="gd19" fmla="val 6258"/>
                <a:gd name="gd20" fmla="val 4096"/>
                <a:gd name="gd21" fmla="val 5719"/>
                <a:gd name="gd22" fmla="val 4490"/>
                <a:gd name="gd23" fmla="val 4658"/>
                <a:gd name="gd24" fmla="val 3911"/>
                <a:gd name="gd25" fmla="val 4096"/>
                <a:gd name="gd26" fmla="val 3413"/>
                <a:gd name="gd27" fmla="val 3533"/>
                <a:gd name="gd28" fmla="val 3924"/>
                <a:gd name="gd29" fmla="val 2348"/>
                <a:gd name="gd30" fmla="val 4911"/>
                <a:gd name="gd31" fmla="val 1820"/>
                <a:gd name="gd32" fmla="val 4551"/>
                <a:gd name="gd33" fmla="val 1263"/>
                <a:gd name="gd34" fmla="val 5006"/>
                <a:gd name="gd35" fmla="val 455"/>
                <a:gd name="gd36" fmla="val 5006"/>
                <a:gd name="gd37" fmla="val 455"/>
                <a:gd name="gd38" fmla="val 4551"/>
                <a:gd name="gd39" fmla="val 569"/>
                <a:gd name="gd40" fmla="val 4551"/>
                <a:gd name="gd41" fmla="val 683"/>
                <a:gd name="gd42" fmla="val 4437"/>
                <a:gd name="gd43" fmla="val 569"/>
                <a:gd name="gd44" fmla="val 4324"/>
                <a:gd name="gd45" fmla="val 455"/>
                <a:gd name="gd46" fmla="val 4324"/>
                <a:gd name="gd47" fmla="val 455"/>
                <a:gd name="gd48" fmla="val 3982"/>
                <a:gd name="gd49" fmla="val 569"/>
                <a:gd name="gd50" fmla="val 3982"/>
                <a:gd name="gd51" fmla="val 683"/>
                <a:gd name="gd52" fmla="val 3868"/>
                <a:gd name="gd53" fmla="val 569"/>
                <a:gd name="gd54" fmla="val 3755"/>
                <a:gd name="gd55" fmla="val 480"/>
                <a:gd name="gd56" fmla="val 3755"/>
                <a:gd name="gd57" fmla="val 1407"/>
                <a:gd name="gd58" fmla="val 2416"/>
                <a:gd name="gd59" fmla="val 1707"/>
                <a:gd name="gd60" fmla="val 2503"/>
                <a:gd name="gd61" fmla="val 2152"/>
                <a:gd name="gd62" fmla="val 2284"/>
                <a:gd name="gd63" fmla="val 2752"/>
                <a:gd name="gd64" fmla="val 2584"/>
                <a:gd name="gd65" fmla="val 2731"/>
                <a:gd name="gd66" fmla="val 2731"/>
                <a:gd name="gd67" fmla="val 3300"/>
                <a:gd name="gd68" fmla="val 3300"/>
                <a:gd name="gd69" fmla="val 3868"/>
                <a:gd name="gd70" fmla="val 2731"/>
                <a:gd name="gd71" fmla="val 3763"/>
                <a:gd name="gd72" fmla="val 2403"/>
                <a:gd name="gd73" fmla="val 4488"/>
                <a:gd name="gd74" fmla="val 1055"/>
                <a:gd name="gd75" fmla="val 4779"/>
                <a:gd name="gd76" fmla="val 1138"/>
                <a:gd name="gd77" fmla="val 5083"/>
                <a:gd name="gd78" fmla="val 1048"/>
                <a:gd name="gd79" fmla="val 5827"/>
                <a:gd name="gd80" fmla="val 2004"/>
                <a:gd name="gd81" fmla="val 5836"/>
                <a:gd name="gd82" fmla="val 2011"/>
                <a:gd name="gd83" fmla="val 5689"/>
                <a:gd name="gd84" fmla="val 2389"/>
                <a:gd name="gd85" fmla="val 6258"/>
                <a:gd name="gd86" fmla="val 2958"/>
                <a:gd name="gd87" fmla="val 6827"/>
                <a:gd name="gd88" fmla="val 2389"/>
                <a:gd name="gd89" fmla="val 6258"/>
                <a:gd name="gd90" fmla="val 1820"/>
                <a:gd name="gd91" fmla="val 6013"/>
                <a:gd name="gd92" fmla="val 1878"/>
                <a:gd name="gd93" fmla="val 6006"/>
                <a:gd name="gd94" fmla="val 1864"/>
                <a:gd name="gd95" fmla="val 5248"/>
                <a:gd name="gd96" fmla="val 890"/>
                <a:gd name="gd97" fmla="val 5348"/>
                <a:gd name="gd98" fmla="val 569"/>
                <a:gd name="gd99" fmla="val 4779"/>
                <a:gd name="gd100" fmla="val 0"/>
                <a:gd name="gd101" fmla="val 4210"/>
                <a:gd name="gd102" fmla="val 569"/>
                <a:gd name="gd103" fmla="val 4315"/>
                <a:gd name="gd104" fmla="val 897"/>
                <a:gd name="gd105" fmla="val 3590"/>
                <a:gd name="gd106" fmla="val 2244"/>
                <a:gd name="gd107" fmla="val 3300"/>
                <a:gd name="gd108" fmla="val 2162"/>
                <a:gd name="gd109" fmla="val 2854"/>
                <a:gd name="gd110" fmla="val 2381"/>
                <a:gd name="gd111" fmla="val 2254"/>
                <a:gd name="gd112" fmla="val 2081"/>
                <a:gd name="gd113" fmla="val 2276"/>
                <a:gd name="gd114" fmla="val 1934"/>
                <a:gd name="gd115" fmla="val 1707"/>
                <a:gd name="gd116" fmla="val 1365"/>
                <a:gd name="gd117" fmla="val 1138"/>
                <a:gd name="gd118" fmla="val 1934"/>
                <a:gd name="gd119" fmla="val 1239"/>
                <a:gd name="gd120" fmla="val 2257"/>
                <a:gd name="gd121" fmla="val 593"/>
                <a:gd name="gd122" fmla="val 3191"/>
                <a:gd name="gd123" fmla="val 569"/>
                <a:gd name="gd124" fmla="val 3186"/>
                <a:gd name="gd125" fmla="val 455"/>
                <a:gd name="gd126" fmla="val 3186"/>
                <a:gd name="gd127" fmla="val 455"/>
                <a:gd name="gd128" fmla="val 2844"/>
                <a:gd name="gd129" fmla="val 569"/>
                <a:gd name="gd130" fmla="val 2844"/>
                <a:gd name="gd131" fmla="val 683"/>
                <a:gd name="gd132" fmla="val 2731"/>
                <a:gd name="gd133" fmla="val 569"/>
                <a:gd name="gd134" fmla="val 2617"/>
                <a:gd name="gd135" fmla="val 455"/>
                <a:gd name="gd136" fmla="val 2617"/>
                <a:gd name="gd137" fmla="val 455"/>
                <a:gd name="gd138" fmla="val 2276"/>
                <a:gd name="gd139" fmla="val 569"/>
                <a:gd name="gd140" fmla="val 2276"/>
                <a:gd name="gd141" fmla="val 683"/>
                <a:gd name="gd142" fmla="val 2162"/>
                <a:gd name="gd143" fmla="val 569"/>
                <a:gd name="gd144" fmla="val 2048"/>
                <a:gd name="gd145" fmla="val 455"/>
                <a:gd name="gd146" fmla="val 2048"/>
                <a:gd name="gd147" fmla="val 455"/>
                <a:gd name="gd148" fmla="val 1707"/>
                <a:gd name="gd149" fmla="val 569"/>
                <a:gd name="gd150" fmla="val 1707"/>
                <a:gd name="gd151" fmla="val 683"/>
                <a:gd name="gd152" fmla="val 1593"/>
                <a:gd name="gd153" fmla="val 569"/>
                <a:gd name="gd154" fmla="val 1479"/>
                <a:gd name="gd155" fmla="val 455"/>
                <a:gd name="gd156" fmla="val 1479"/>
                <a:gd name="gd157" fmla="val 455"/>
                <a:gd name="gd158" fmla="val 1138"/>
                <a:gd name="gd159" fmla="val 569"/>
                <a:gd name="gd160" fmla="val 1138"/>
                <a:gd name="gd161" fmla="val 683"/>
                <a:gd name="gd162" fmla="val 1024"/>
                <a:gd name="gd163" fmla="val 569"/>
                <a:gd name="gd164" fmla="val 910"/>
                <a:gd name="gd165" fmla="val 455"/>
                <a:gd name="gd166" fmla="val 910"/>
                <a:gd name="gd167" fmla="val 455"/>
                <a:gd name="gd168" fmla="val 569"/>
                <a:gd name="gd169" fmla="val 569"/>
                <a:gd name="gd170" fmla="val 569"/>
                <a:gd name="gd171" fmla="val 683"/>
                <a:gd name="gd172" fmla="val 455"/>
                <a:gd name="gd173" fmla="val 569"/>
                <a:gd name="gd174" fmla="val 341"/>
                <a:gd name="gd175" fmla="val 455"/>
                <a:gd name="gd176" fmla="val 341"/>
                <a:gd name="gd177" fmla="val 455"/>
                <a:gd name="gd178" fmla="val 114"/>
                <a:gd name="gd179" fmla="val 341"/>
                <a:gd name="gd180" fmla="val 0"/>
                <a:gd name="gd181" fmla="val 228"/>
                <a:gd name="gd182" fmla="val 114"/>
                <a:gd name="gd183" fmla="val 228"/>
                <a:gd name="gd184" fmla="val 341"/>
                <a:gd name="gd185" fmla="val 114"/>
                <a:gd name="gd186" fmla="val 341"/>
                <a:gd name="gd187" fmla="val 0"/>
                <a:gd name="gd188" fmla="val 455"/>
                <a:gd name="gd189" fmla="val 114"/>
                <a:gd name="gd190" fmla="val 569"/>
                <a:gd name="gd191" fmla="val 228"/>
                <a:gd name="gd192" fmla="val 569"/>
                <a:gd name="gd193" fmla="val 228"/>
                <a:gd name="gd194" fmla="val 910"/>
                <a:gd name="gd195" fmla="val 114"/>
                <a:gd name="gd196" fmla="val 910"/>
                <a:gd name="gd197" fmla="val 0"/>
                <a:gd name="gd198" fmla="val 1024"/>
                <a:gd name="gd199" fmla="val 114"/>
                <a:gd name="gd200" fmla="val 1138"/>
                <a:gd name="gd201" fmla="val 228"/>
                <a:gd name="gd202" fmla="val 1138"/>
                <a:gd name="gd203" fmla="val 228"/>
                <a:gd name="gd204" fmla="val 1479"/>
                <a:gd name="gd205" fmla="val 114"/>
                <a:gd name="gd206" fmla="val 1479"/>
                <a:gd name="gd207" fmla="val 0"/>
                <a:gd name="gd208" fmla="val 1593"/>
                <a:gd name="gd209" fmla="val 114"/>
                <a:gd name="gd210" fmla="val 1707"/>
                <a:gd name="gd211" fmla="val 228"/>
                <a:gd name="gd212" fmla="val 1707"/>
                <a:gd name="gd213" fmla="val 228"/>
                <a:gd name="gd214" fmla="val 2048"/>
                <a:gd name="gd215" fmla="val 114"/>
                <a:gd name="gd216" fmla="val 2048"/>
                <a:gd name="gd217" fmla="val 0"/>
                <a:gd name="gd218" fmla="val 2162"/>
                <a:gd name="gd219" fmla="val 114"/>
                <a:gd name="gd220" fmla="val 2276"/>
                <a:gd name="gd221" fmla="val 228"/>
                <a:gd name="gd222" fmla="val 2276"/>
                <a:gd name="gd223" fmla="val 228"/>
                <a:gd name="gd224" fmla="val 2617"/>
                <a:gd name="gd225" fmla="val 114"/>
                <a:gd name="gd226" fmla="val 2617"/>
                <a:gd name="gd227" fmla="val 0"/>
                <a:gd name="gd228" fmla="val 2731"/>
                <a:gd name="gd229" fmla="val 114"/>
                <a:gd name="gd230" fmla="val 2844"/>
                <a:gd name="gd231" fmla="val 228"/>
                <a:gd name="gd232" fmla="val 2844"/>
                <a:gd name="gd233" fmla="val 228"/>
                <a:gd name="gd234" fmla="val 3186"/>
                <a:gd name="gd235" fmla="val 114"/>
                <a:gd name="gd236" fmla="val 3186"/>
                <a:gd name="gd237" fmla="val 0"/>
                <a:gd name="gd238" fmla="val 3300"/>
                <a:gd name="gd239" fmla="val 114"/>
                <a:gd name="gd240" fmla="val 3413"/>
                <a:gd name="gd241" fmla="val 228"/>
                <a:gd name="gd242" fmla="val 3413"/>
                <a:gd name="gd243" fmla="val 228"/>
                <a:gd name="gd244" fmla="val 3755"/>
                <a:gd name="gd245" fmla="val 114"/>
                <a:gd name="gd246" fmla="val 3755"/>
                <a:gd name="gd247" fmla="val 0"/>
                <a:gd name="gd248" fmla="val 3868"/>
                <a:gd name="gd249" fmla="val 114"/>
                <a:gd name="gd250" fmla="val 3982"/>
                <a:gd name="gd251" fmla="val 228"/>
                <a:gd name="gd252" fmla="val 3982"/>
                <a:gd name="gd253" fmla="val 228"/>
                <a:gd name="gd254" fmla="val 4324"/>
                <a:gd name="gd255" fmla="val 114"/>
                <a:gd name="gd256" fmla="val 4324"/>
                <a:gd name="gd257" fmla="val 0"/>
                <a:gd name="gd258" fmla="val 4437"/>
                <a:gd name="gd259" fmla="val 114"/>
                <a:gd name="gd260" fmla="val 4551"/>
                <a:gd name="gd261" fmla="val 228"/>
                <a:gd name="gd262" fmla="val 4551"/>
                <a:gd name="gd263" fmla="val 228"/>
                <a:gd name="gd264" fmla="val 4892"/>
                <a:gd name="gd265" fmla="val 114"/>
                <a:gd name="gd266" fmla="val 4892"/>
                <a:gd name="gd267" fmla="val 0"/>
                <a:gd name="gd268" fmla="val 5006"/>
                <a:gd name="gd269" fmla="val 114"/>
                <a:gd name="gd270" fmla="val 5120"/>
                <a:gd name="gd271" fmla="val 228"/>
                <a:gd name="gd272" fmla="val 5120"/>
                <a:gd name="gd273" fmla="val 228"/>
                <a:gd name="gd274" fmla="val 5461"/>
                <a:gd name="gd275" fmla="val 114"/>
                <a:gd name="gd276" fmla="val 5461"/>
                <a:gd name="gd277" fmla="val 0"/>
                <a:gd name="gd278" fmla="val 5575"/>
                <a:gd name="gd279" fmla="val 114"/>
                <a:gd name="gd280" fmla="val 5689"/>
                <a:gd name="gd281" fmla="val 228"/>
                <a:gd name="gd282" fmla="val 5689"/>
                <a:gd name="gd283" fmla="val 228"/>
                <a:gd name="gd284" fmla="val 6030"/>
                <a:gd name="gd285" fmla="val 114"/>
                <a:gd name="gd286" fmla="val 6030"/>
                <a:gd name="gd287" fmla="val 0"/>
                <a:gd name="gd288" fmla="val 6144"/>
                <a:gd name="gd289" fmla="val 114"/>
                <a:gd name="gd290" fmla="val 6258"/>
                <a:gd name="gd291" fmla="val 228"/>
                <a:gd name="gd292" fmla="val 6258"/>
                <a:gd name="gd293" fmla="val 228"/>
                <a:gd name="gd294" fmla="val 6485"/>
                <a:gd name="gd295" fmla="val 341"/>
                <a:gd name="gd296" fmla="val 6599"/>
                <a:gd name="gd297" fmla="val 683"/>
                <a:gd name="gd298" fmla="val 6599"/>
                <a:gd name="gd299" fmla="val 683"/>
                <a:gd name="gd300" fmla="val 6713"/>
                <a:gd name="gd301" fmla="val 796"/>
                <a:gd name="gd302" fmla="val 6827"/>
                <a:gd name="gd303" fmla="val 910"/>
                <a:gd name="gd304" fmla="val 6713"/>
                <a:gd name="gd305" fmla="val 910"/>
                <a:gd name="gd306" fmla="val 6599"/>
                <a:gd name="gd307" fmla="val 1252"/>
                <a:gd name="gd308" fmla="val 6599"/>
                <a:gd name="gd309" fmla="val 1252"/>
                <a:gd name="gd310" fmla="val 6713"/>
                <a:gd name="gd311" fmla="val 1365"/>
                <a:gd name="gd312" fmla="val 6827"/>
                <a:gd name="gd313" fmla="val 1479"/>
                <a:gd name="gd314" fmla="val 6713"/>
                <a:gd name="gd315" fmla="val 1479"/>
                <a:gd name="gd316" fmla="val 6599"/>
                <a:gd name="gd317" fmla="val 1820"/>
                <a:gd name="gd318" fmla="val 6599"/>
                <a:gd name="gd319" fmla="val 1820"/>
                <a:gd name="gd320" fmla="val 6713"/>
                <a:gd name="gd321" fmla="val 1934"/>
                <a:gd name="gd322" fmla="val 6827"/>
                <a:gd name="gd323" fmla="val 2048"/>
                <a:gd name="gd324" fmla="val 6713"/>
                <a:gd name="gd325" fmla="val 2048"/>
                <a:gd name="gd326" fmla="val 6599"/>
                <a:gd name="gd327" fmla="val 2389"/>
                <a:gd name="gd328" fmla="val 6599"/>
                <a:gd name="gd329" fmla="val 2389"/>
                <a:gd name="gd330" fmla="val 6713"/>
                <a:gd name="gd331" fmla="val 2503"/>
                <a:gd name="gd332" fmla="val 6827"/>
                <a:gd name="gd333" fmla="val 2617"/>
                <a:gd name="gd334" fmla="val 6713"/>
                <a:gd name="gd335" fmla="val 2617"/>
                <a:gd name="gd336" fmla="val 6599"/>
                <a:gd name="gd337" fmla="val 2958"/>
                <a:gd name="gd338" fmla="val 6599"/>
                <a:gd name="gd339" fmla="val 2958"/>
                <a:gd name="gd340" fmla="val 6713"/>
                <a:gd name="gd341" fmla="val 3072"/>
                <a:gd name="gd342" fmla="val 6827"/>
                <a:gd name="gd343" fmla="val 3186"/>
                <a:gd name="gd344" fmla="val 6713"/>
                <a:gd name="gd345" fmla="val 3186"/>
                <a:gd name="gd346" fmla="val 6599"/>
                <a:gd name="gd347" fmla="val 3527"/>
                <a:gd name="gd348" fmla="val 6599"/>
                <a:gd name="gd349" fmla="val 3527"/>
                <a:gd name="gd350" fmla="val 6713"/>
                <a:gd name="gd351" fmla="val 3641"/>
                <a:gd name="gd352" fmla="val 6827"/>
                <a:gd name="gd353" fmla="val 3755"/>
                <a:gd name="gd354" fmla="val 6713"/>
                <a:gd name="gd355" fmla="val 3755"/>
                <a:gd name="gd356" fmla="val 6599"/>
                <a:gd name="gd357" fmla="val 4096"/>
                <a:gd name="gd358" fmla="val 6599"/>
                <a:gd name="gd359" fmla="val 4096"/>
                <a:gd name="gd360" fmla="val 6713"/>
                <a:gd name="gd361" fmla="val 4210"/>
                <a:gd name="gd362" fmla="val 6827"/>
                <a:gd name="gd363" fmla="val 4323"/>
                <a:gd name="gd364" fmla="val 6713"/>
                <a:gd name="gd365" fmla="val 4323"/>
                <a:gd name="gd366" fmla="val 6599"/>
                <a:gd name="gd367" fmla="val 4665"/>
                <a:gd name="gd368" fmla="val 6599"/>
                <a:gd name="gd369" fmla="val 4665"/>
                <a:gd name="gd370" fmla="val 6713"/>
                <a:gd name="gd371" fmla="val 4779"/>
                <a:gd name="gd372" fmla="val 6827"/>
                <a:gd name="gd373" fmla="val 4892"/>
                <a:gd name="gd374" fmla="val 6713"/>
                <a:gd name="gd375" fmla="val 4892"/>
                <a:gd name="gd376" fmla="val 6599"/>
                <a:gd name="gd377" fmla="val 5234"/>
                <a:gd name="gd378" fmla="val 6599"/>
                <a:gd name="gd379" fmla="val 5234"/>
                <a:gd name="gd380" fmla="val 6713"/>
                <a:gd name="gd381" fmla="val 5347"/>
                <a:gd name="gd382" fmla="val 6827"/>
                <a:gd name="gd383" fmla="val 5461"/>
                <a:gd name="gd384" fmla="val 6713"/>
                <a:gd name="gd385" fmla="val 5461"/>
                <a:gd name="gd386" fmla="val 6599"/>
                <a:gd name="gd387" fmla="val 5803"/>
                <a:gd name="gd388" fmla="val 6599"/>
                <a:gd name="gd389" fmla="val 5803"/>
                <a:gd name="gd390" fmla="val 6713"/>
                <a:gd name="gd391" fmla="val 5916"/>
                <a:gd name="gd392" fmla="val 6827"/>
                <a:gd name="gd393" fmla="val 6030"/>
                <a:gd name="gd394" fmla="val 6713"/>
                <a:gd name="gd395" fmla="val 6030"/>
                <a:gd name="gd396" fmla="val 6599"/>
                <a:gd name="gd397" fmla="val 6371"/>
                <a:gd name="gd398" fmla="val 6599"/>
                <a:gd name="gd399" fmla="val 6371"/>
                <a:gd name="gd400" fmla="val 6713"/>
                <a:gd name="gd401" fmla="val 6485"/>
                <a:gd name="gd402" fmla="val 6827"/>
                <a:gd name="gd403" fmla="val 6599"/>
                <a:gd name="gd404" fmla="val 6713"/>
                <a:gd name="gd405" fmla="val 6599"/>
                <a:gd name="gd406" fmla="val 6599"/>
                <a:gd name="gd407" fmla="val 6713"/>
                <a:gd name="gd408" fmla="val 6599"/>
                <a:gd name="gd409" fmla="val 6827"/>
                <a:gd name="gd410" fmla="val 6485"/>
                <a:gd name="gd411" fmla="val 6713"/>
                <a:gd name="gd412" fmla="val 6372"/>
                <a:gd name="gd413" fmla="val 6599"/>
                <a:gd name="gd414" fmla="val 6372"/>
                <a:gd name="gd415" fmla="val 6599"/>
                <a:gd name="gd416" fmla="val 6258"/>
                <a:gd name="gd417" fmla="val 6485"/>
                <a:gd name="gd418" fmla="val 6144"/>
                <a:gd name="gd419" fmla="val 6371"/>
                <a:gd name="gd420" fmla="val 6258"/>
                <a:gd name="gd421" fmla="val 6371"/>
                <a:gd name="gd422" fmla="val 6372"/>
                <a:gd name="gd423" fmla="val 6030"/>
                <a:gd name="gd424" fmla="val 6372"/>
                <a:gd name="gd425" fmla="val 6030"/>
                <a:gd name="gd426" fmla="val 6258"/>
                <a:gd name="gd427" fmla="val 5916"/>
                <a:gd name="gd428" fmla="val 6144"/>
                <a:gd name="gd429" fmla="val 5803"/>
                <a:gd name="gd430" fmla="val 6258"/>
                <a:gd name="gd431" fmla="val 5803"/>
                <a:gd name="gd432" fmla="val 6372"/>
                <a:gd name="gd433" fmla="val 5461"/>
                <a:gd name="gd434" fmla="val 6372"/>
                <a:gd name="gd435" fmla="val 5461"/>
                <a:gd name="gd436" fmla="val 6258"/>
                <a:gd name="gd437" fmla="val 5347"/>
                <a:gd name="gd438" fmla="val 6144"/>
                <a:gd name="gd439" fmla="val 5234"/>
                <a:gd name="gd440" fmla="val 6258"/>
                <a:gd name="gd441" fmla="val 5234"/>
                <a:gd name="gd442" fmla="val 6372"/>
                <a:gd name="gd443" fmla="val 4892"/>
                <a:gd name="gd444" fmla="val 6372"/>
                <a:gd name="gd445" fmla="val 4892"/>
                <a:gd name="gd446" fmla="val 6258"/>
                <a:gd name="gd447" fmla="val 4779"/>
                <a:gd name="gd448" fmla="val 6144"/>
                <a:gd name="gd449" fmla="val 4665"/>
                <a:gd name="gd450" fmla="val 6258"/>
                <a:gd name="gd451" fmla="val 4665"/>
                <a:gd name="gd452" fmla="val 6372"/>
                <a:gd name="gd453" fmla="val 4323"/>
                <a:gd name="gd454" fmla="val 6372"/>
                <a:gd name="gd455" fmla="val 4323"/>
                <a:gd name="gd456" fmla="val 6258"/>
                <a:gd name="gd457" fmla="val 4210"/>
                <a:gd name="gd458" fmla="val 6144"/>
                <a:gd name="gd459" fmla="val 4096"/>
                <a:gd name="gd460" fmla="val 6258"/>
                <a:gd name="gd461" fmla="val 4096"/>
                <a:gd name="gd462" fmla="val 6372"/>
                <a:gd name="gd463" fmla="val 3755"/>
                <a:gd name="gd464" fmla="val 6372"/>
                <a:gd name="gd465" fmla="val 3755"/>
                <a:gd name="gd466" fmla="val 6258"/>
                <a:gd name="gd467" fmla="val 3641"/>
                <a:gd name="gd468" fmla="val 6144"/>
                <a:gd name="gd469" fmla="val 3527"/>
                <a:gd name="gd470" fmla="val 6258"/>
                <a:gd name="gd471" fmla="val 3527"/>
                <a:gd name="gd472" fmla="val 6372"/>
                <a:gd name="gd473" fmla="val 3186"/>
                <a:gd name="gd474" fmla="val 6372"/>
                <a:gd name="gd475" fmla="val 3186"/>
                <a:gd name="gd476" fmla="val 6258"/>
                <a:gd name="gd477" fmla="val 3072"/>
                <a:gd name="gd478" fmla="val 6144"/>
                <a:gd name="gd479" fmla="val 2958"/>
                <a:gd name="gd480" fmla="val 6258"/>
                <a:gd name="gd481" fmla="val 2958"/>
                <a:gd name="gd482" fmla="val 6372"/>
                <a:gd name="gd483" fmla="val 2617"/>
                <a:gd name="gd484" fmla="val 6372"/>
                <a:gd name="gd485" fmla="val 2617"/>
                <a:gd name="gd486" fmla="val 6258"/>
                <a:gd name="gd487" fmla="val 2503"/>
                <a:gd name="gd488" fmla="val 6144"/>
                <a:gd name="gd489" fmla="val 2389"/>
                <a:gd name="gd490" fmla="val 6258"/>
                <a:gd name="gd491" fmla="val 2389"/>
                <a:gd name="gd492" fmla="val 6372"/>
                <a:gd name="gd493" fmla="val 2048"/>
                <a:gd name="gd494" fmla="val 6372"/>
                <a:gd name="gd495" fmla="val 2048"/>
                <a:gd name="gd496" fmla="val 6258"/>
                <a:gd name="gd497" fmla="val 1934"/>
                <a:gd name="gd498" fmla="val 6144"/>
                <a:gd name="gd499" fmla="val 1820"/>
                <a:gd name="gd500" fmla="val 6258"/>
                <a:gd name="gd501" fmla="val 1820"/>
                <a:gd name="gd502" fmla="val 6372"/>
                <a:gd name="gd503" fmla="val 1479"/>
                <a:gd name="gd504" fmla="val 6372"/>
                <a:gd name="gd505" fmla="val 1479"/>
                <a:gd name="gd506" fmla="val 6258"/>
                <a:gd name="gd507" fmla="val 1365"/>
                <a:gd name="gd508" fmla="val 6144"/>
                <a:gd name="gd509" fmla="val 1252"/>
                <a:gd name="gd510" fmla="val 6258"/>
                <a:gd name="gd511" fmla="val 1252"/>
                <a:gd name="gd512" fmla="val 6372"/>
                <a:gd name="gd513" fmla="val 910"/>
                <a:gd name="gd514" fmla="val 6372"/>
                <a:gd name="gd515" fmla="val 910"/>
                <a:gd name="gd516" fmla="val 6258"/>
                <a:gd name="gd517" fmla="val 796"/>
                <a:gd name="gd518" fmla="val 6144"/>
                <a:gd name="gd519" fmla="val 683"/>
                <a:gd name="gd520" fmla="val 6258"/>
                <a:gd name="gd521" fmla="val 683"/>
                <a:gd name="gd522" fmla="val 6372"/>
                <a:gd name="gd523" fmla="val 455"/>
                <a:gd name="gd524" fmla="val 6372"/>
                <a:gd name="gd525" fmla="val 455"/>
                <a:gd name="gd526" fmla="val 5234"/>
                <a:gd name="gd527" fmla="val 1263"/>
                <a:gd name="gd528" fmla="val 5234"/>
                <a:gd name="gd529" fmla="*/ w 0 6827"/>
                <a:gd name="gd530" fmla="*/ h 0 6827"/>
                <a:gd name="gd531" fmla="*/ w 21600 6827"/>
                <a:gd name="gd532" fmla="*/ h 21600 6827"/>
              </a:gdLst>
              <a:ahLst/>
              <a:cxnLst/>
              <a:rect l="gd529" t="gd530" r="gd531" b="gd532"/>
              <a:pathLst>
                <a:path w="6827" h="6827">
                  <a:moveTo>
                    <a:pt x="gd1" y="gd2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gd7" y="gd8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gd13" y="gd14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gd23" y="gd24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gd29" y="gd30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gd45" y="gd46"/>
                  </a:lnTo>
                  <a:lnTo>
                    <a:pt x="gd47" y="gd48"/>
                  </a:lnTo>
                  <a:lnTo>
                    <a:pt x="gd49" y="gd50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gd55" y="gd56"/>
                  </a:lnTo>
                  <a:lnTo>
                    <a:pt x="gd57" y="gd58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gd63" y="gd6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gd73" y="gd74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gd79" y="gd80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gd95" y="gd96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gd105" y="gd106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gd111" y="gd112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gd121" y="gd122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gd125" y="gd126"/>
                  </a:lnTo>
                  <a:lnTo>
                    <a:pt x="gd127" y="gd128"/>
                  </a:lnTo>
                  <a:lnTo>
                    <a:pt x="gd129" y="gd130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gd135" y="gd136"/>
                  </a:lnTo>
                  <a:lnTo>
                    <a:pt x="gd137" y="gd138"/>
                  </a:lnTo>
                  <a:lnTo>
                    <a:pt x="gd139" y="gd140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gd145" y="gd146"/>
                  </a:lnTo>
                  <a:lnTo>
                    <a:pt x="gd147" y="gd148"/>
                  </a:lnTo>
                  <a:lnTo>
                    <a:pt x="gd149" y="gd150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gd155" y="gd156"/>
                  </a:lnTo>
                  <a:lnTo>
                    <a:pt x="gd157" y="gd158"/>
                  </a:lnTo>
                  <a:lnTo>
                    <a:pt x="gd159" y="gd160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gd165" y="gd166"/>
                  </a:lnTo>
                  <a:lnTo>
                    <a:pt x="gd167" y="gd168"/>
                  </a:lnTo>
                  <a:lnTo>
                    <a:pt x="gd169" y="gd170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gd175" y="gd176"/>
                  </a:lnTo>
                  <a:lnTo>
                    <a:pt x="gd177" y="gd178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gd183" y="gd184"/>
                  </a:lnTo>
                  <a:lnTo>
                    <a:pt x="gd185" y="gd186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gd191" y="gd192"/>
                  </a:lnTo>
                  <a:lnTo>
                    <a:pt x="gd193" y="gd194"/>
                  </a:lnTo>
                  <a:lnTo>
                    <a:pt x="gd195" y="gd196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gd201" y="gd202"/>
                  </a:lnTo>
                  <a:lnTo>
                    <a:pt x="gd203" y="gd204"/>
                  </a:lnTo>
                  <a:lnTo>
                    <a:pt x="gd205" y="gd206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gd211" y="gd212"/>
                  </a:lnTo>
                  <a:lnTo>
                    <a:pt x="gd213" y="gd214"/>
                  </a:lnTo>
                  <a:lnTo>
                    <a:pt x="gd215" y="gd216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gd221" y="gd222"/>
                  </a:lnTo>
                  <a:lnTo>
                    <a:pt x="gd223" y="gd224"/>
                  </a:lnTo>
                  <a:lnTo>
                    <a:pt x="gd225" y="gd226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gd231" y="gd232"/>
                  </a:lnTo>
                  <a:lnTo>
                    <a:pt x="gd233" y="gd234"/>
                  </a:lnTo>
                  <a:lnTo>
                    <a:pt x="gd235" y="gd23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gd241" y="gd242"/>
                  </a:lnTo>
                  <a:lnTo>
                    <a:pt x="gd243" y="gd244"/>
                  </a:lnTo>
                  <a:lnTo>
                    <a:pt x="gd245" y="gd246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gd251" y="gd252"/>
                  </a:lnTo>
                  <a:lnTo>
                    <a:pt x="gd253" y="gd254"/>
                  </a:lnTo>
                  <a:lnTo>
                    <a:pt x="gd255" y="gd256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gd261" y="gd262"/>
                  </a:lnTo>
                  <a:lnTo>
                    <a:pt x="gd263" y="gd264"/>
                  </a:lnTo>
                  <a:lnTo>
                    <a:pt x="gd265" y="gd266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gd271" y="gd272"/>
                  </a:lnTo>
                  <a:lnTo>
                    <a:pt x="gd273" y="gd274"/>
                  </a:lnTo>
                  <a:lnTo>
                    <a:pt x="gd275" y="gd276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gd281" y="gd282"/>
                  </a:lnTo>
                  <a:lnTo>
                    <a:pt x="gd283" y="gd284"/>
                  </a:lnTo>
                  <a:lnTo>
                    <a:pt x="gd285" y="gd286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gd291" y="gd292"/>
                  </a:lnTo>
                  <a:lnTo>
                    <a:pt x="gd293" y="gd294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gd297" y="gd298"/>
                  </a:lnTo>
                  <a:lnTo>
                    <a:pt x="gd299" y="gd300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gd305" y="gd306"/>
                  </a:lnTo>
                  <a:lnTo>
                    <a:pt x="gd307" y="gd308"/>
                  </a:lnTo>
                  <a:lnTo>
                    <a:pt x="gd309" y="gd310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gd315" y="gd316"/>
                  </a:lnTo>
                  <a:lnTo>
                    <a:pt x="gd317" y="gd318"/>
                  </a:lnTo>
                  <a:lnTo>
                    <a:pt x="gd319" y="gd320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gd325" y="gd326"/>
                  </a:lnTo>
                  <a:lnTo>
                    <a:pt x="gd327" y="gd328"/>
                  </a:lnTo>
                  <a:lnTo>
                    <a:pt x="gd329" y="gd330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gd335" y="gd336"/>
                  </a:lnTo>
                  <a:lnTo>
                    <a:pt x="gd337" y="gd338"/>
                  </a:lnTo>
                  <a:lnTo>
                    <a:pt x="gd339" y="gd340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gd345" y="gd346"/>
                  </a:lnTo>
                  <a:lnTo>
                    <a:pt x="gd347" y="gd348"/>
                  </a:lnTo>
                  <a:lnTo>
                    <a:pt x="gd349" y="gd350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gd355" y="gd356"/>
                  </a:lnTo>
                  <a:lnTo>
                    <a:pt x="gd357" y="gd358"/>
                  </a:lnTo>
                  <a:lnTo>
                    <a:pt x="gd359" y="gd360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gd365" y="gd366"/>
                  </a:lnTo>
                  <a:lnTo>
                    <a:pt x="gd367" y="gd368"/>
                  </a:lnTo>
                  <a:lnTo>
                    <a:pt x="gd369" y="gd370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gd375" y="gd376"/>
                  </a:lnTo>
                  <a:lnTo>
                    <a:pt x="gd377" y="gd378"/>
                  </a:lnTo>
                  <a:lnTo>
                    <a:pt x="gd379" y="gd380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gd385" y="gd386"/>
                  </a:lnTo>
                  <a:lnTo>
                    <a:pt x="gd387" y="gd388"/>
                  </a:lnTo>
                  <a:lnTo>
                    <a:pt x="gd389" y="gd390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gd395" y="gd396"/>
                  </a:lnTo>
                  <a:lnTo>
                    <a:pt x="gd397" y="gd398"/>
                  </a:lnTo>
                  <a:lnTo>
                    <a:pt x="gd399" y="gd400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gd405" y="gd406"/>
                  </a:lnTo>
                  <a:lnTo>
                    <a:pt x="gd407" y="gd408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gd413" y="gd414"/>
                  </a:lnTo>
                  <a:lnTo>
                    <a:pt x="gd415" y="gd416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gd421" y="gd422"/>
                  </a:lnTo>
                  <a:lnTo>
                    <a:pt x="gd423" y="gd424"/>
                  </a:lnTo>
                  <a:lnTo>
                    <a:pt x="gd425" y="gd426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gd431" y="gd432"/>
                  </a:lnTo>
                  <a:lnTo>
                    <a:pt x="gd433" y="gd434"/>
                  </a:lnTo>
                  <a:lnTo>
                    <a:pt x="gd435" y="gd436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gd441" y="gd442"/>
                  </a:lnTo>
                  <a:lnTo>
                    <a:pt x="gd443" y="gd444"/>
                  </a:lnTo>
                  <a:lnTo>
                    <a:pt x="gd445" y="gd446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gd451" y="gd452"/>
                  </a:lnTo>
                  <a:lnTo>
                    <a:pt x="gd453" y="gd454"/>
                  </a:lnTo>
                  <a:lnTo>
                    <a:pt x="gd455" y="gd456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gd461" y="gd462"/>
                  </a:lnTo>
                  <a:lnTo>
                    <a:pt x="gd463" y="gd464"/>
                  </a:lnTo>
                  <a:lnTo>
                    <a:pt x="gd465" y="gd466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gd471" y="gd472"/>
                  </a:lnTo>
                  <a:lnTo>
                    <a:pt x="gd473" y="gd474"/>
                  </a:lnTo>
                  <a:lnTo>
                    <a:pt x="gd475" y="gd476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gd481" y="gd482"/>
                  </a:lnTo>
                  <a:lnTo>
                    <a:pt x="gd483" y="gd484"/>
                  </a:lnTo>
                  <a:lnTo>
                    <a:pt x="gd485" y="gd486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gd491" y="gd492"/>
                  </a:lnTo>
                  <a:lnTo>
                    <a:pt x="gd493" y="gd494"/>
                  </a:lnTo>
                  <a:lnTo>
                    <a:pt x="gd495" y="gd496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gd501" y="gd502"/>
                  </a:lnTo>
                  <a:lnTo>
                    <a:pt x="gd503" y="gd504"/>
                  </a:lnTo>
                  <a:lnTo>
                    <a:pt x="gd505" y="gd506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gd511" y="gd512"/>
                  </a:lnTo>
                  <a:lnTo>
                    <a:pt x="gd513" y="gd514"/>
                  </a:lnTo>
                  <a:lnTo>
                    <a:pt x="gd515" y="gd516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gd521" y="gd522"/>
                  </a:lnTo>
                  <a:lnTo>
                    <a:pt x="gd523" y="gd524"/>
                  </a:lnTo>
                  <a:lnTo>
                    <a:pt x="gd525" y="gd526"/>
                  </a:lnTo>
                  <a:lnTo>
                    <a:pt x="gd527" y="gd528"/>
                  </a:lnTo>
                  <a:close/>
                </a:path>
                <a:path w="6827" h="6827"/>
              </a:pathLst>
            </a:custGeom>
            <a:solidFill>
              <a:srgbClr val="FFFFFF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</p:grpSp>
      <p:grpSp>
        <p:nvGrpSpPr>
          <p:cNvPr id="377" name="Group 7"/>
          <p:cNvGrpSpPr/>
          <p:nvPr/>
        </p:nvGrpSpPr>
        <p:grpSpPr>
          <a:xfrm>
            <a:off x="8174037" y="2108200"/>
            <a:ext cx="665162" cy="665162"/>
            <a:chOff x="8174522" y="2107432"/>
            <a:chExt cx="665795" cy="665791"/>
          </a:xfrm>
        </p:grpSpPr>
        <p:sp>
          <p:nvSpPr>
            <p:cNvPr id="378" name="AutoShape 8"/>
            <p:cNvSpPr>
              <a:spLocks noChangeShapeType="1"/>
            </p:cNvSpPr>
            <p:nvPr/>
          </p:nvSpPr>
          <p:spPr>
            <a:xfrm>
              <a:off x="8174522" y="2107432"/>
              <a:ext cx="665795" cy="665791"/>
            </a:xfrm>
            <a:prstGeom prst="ellipse">
              <a:avLst/>
            </a:prstGeom>
            <a:solidFill>
              <a:srgbClr val="689E5F"/>
            </a:solidFill>
            <a:ln w="28575">
              <a:solidFill>
                <a:srgbClr val="192617"/>
              </a:solidFill>
              <a:round/>
            </a:ln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79" name="Freeform 9"/>
            <p:cNvSpPr>
              <a:spLocks noChangeShapeType="1"/>
            </p:cNvSpPr>
            <p:nvPr/>
          </p:nvSpPr>
          <p:spPr>
            <a:xfrm>
              <a:off x="8354362" y="2273856"/>
              <a:ext cx="306115" cy="294843"/>
            </a:xfrm>
            <a:custGeom>
              <a:avLst/>
              <a:gdLst>
                <a:gd name="gd0" fmla="val 65536"/>
                <a:gd name="gd1" fmla="val 3413"/>
                <a:gd name="gd2" fmla="val 0"/>
                <a:gd name="gd3" fmla="val 0"/>
                <a:gd name="gd4" fmla="val 5912"/>
                <a:gd name="gd5" fmla="val 6827"/>
                <a:gd name="gd6" fmla="val 5912"/>
                <a:gd name="gd7" fmla="val 3413"/>
                <a:gd name="gd8" fmla="val 0"/>
                <a:gd name="gd9" fmla="val 3413"/>
                <a:gd name="gd10" fmla="val 972"/>
                <a:gd name="gd11" fmla="val 4489"/>
                <a:gd name="gd12" fmla="val 2835"/>
                <a:gd name="gd13" fmla="val 2338"/>
                <a:gd name="gd14" fmla="val 2835"/>
                <a:gd name="gd15" fmla="val 3413"/>
                <a:gd name="gd16" fmla="val 972"/>
                <a:gd name="gd17" fmla="val 842"/>
                <a:gd name="gd18" fmla="val 5426"/>
                <a:gd name="gd19" fmla="val 1917"/>
                <a:gd name="gd20" fmla="val 3564"/>
                <a:gd name="gd21" fmla="val 2993"/>
                <a:gd name="gd22" fmla="val 5426"/>
                <a:gd name="gd23" fmla="val 842"/>
                <a:gd name="gd24" fmla="val 5426"/>
                <a:gd name="gd25" fmla="val 2338"/>
                <a:gd name="gd26" fmla="val 3321"/>
                <a:gd name="gd27" fmla="val 4489"/>
                <a:gd name="gd28" fmla="val 3321"/>
                <a:gd name="gd29" fmla="val 3413"/>
                <a:gd name="gd30" fmla="val 5183"/>
                <a:gd name="gd31" fmla="val 2338"/>
                <a:gd name="gd32" fmla="val 3321"/>
                <a:gd name="gd33" fmla="val 4910"/>
                <a:gd name="gd34" fmla="val 3564"/>
                <a:gd name="gd35" fmla="val 5985"/>
                <a:gd name="gd36" fmla="val 5426"/>
                <a:gd name="gd37" fmla="val 3834"/>
                <a:gd name="gd38" fmla="val 5426"/>
                <a:gd name="gd39" fmla="val 4910"/>
                <a:gd name="gd40" fmla="val 3564"/>
                <a:gd name="gd41" fmla="*/ w 0 6827"/>
                <a:gd name="gd42" fmla="*/ h 0 5912"/>
                <a:gd name="gd43" fmla="*/ w 21600 6827"/>
                <a:gd name="gd44" fmla="*/ h 21600 5912"/>
              </a:gdLst>
              <a:ahLst/>
              <a:cxnLst/>
              <a:rect l="gd41" t="gd42" r="gd43" b="gd44"/>
              <a:pathLst>
                <a:path w="6827" h="5912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close/>
                  <a:moveTo>
                    <a:pt x="gd9" y="gd10"/>
                  </a:move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close/>
                  <a:moveTo>
                    <a:pt x="gd17" y="gd18"/>
                  </a:move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close/>
                  <a:moveTo>
                    <a:pt x="gd25" y="gd26"/>
                  </a:move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close/>
                  <a:moveTo>
                    <a:pt x="gd33" y="gd34"/>
                  </a:move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close/>
                </a:path>
                <a:path w="6827" h="5912"/>
              </a:pathLst>
            </a:custGeom>
            <a:solidFill>
              <a:srgbClr val="FFFFFF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</p:grpSp>
      <p:grpSp>
        <p:nvGrpSpPr>
          <p:cNvPr id="380" name="Group 10"/>
          <p:cNvGrpSpPr/>
          <p:nvPr/>
        </p:nvGrpSpPr>
        <p:grpSpPr>
          <a:xfrm>
            <a:off x="4252912" y="4178300"/>
            <a:ext cx="665162" cy="665162"/>
            <a:chOff x="4252748" y="4178300"/>
            <a:chExt cx="665795" cy="665791"/>
          </a:xfrm>
        </p:grpSpPr>
        <p:sp>
          <p:nvSpPr>
            <p:cNvPr id="381" name="AutoShape 11"/>
            <p:cNvSpPr>
              <a:spLocks noChangeShapeType="1"/>
            </p:cNvSpPr>
            <p:nvPr/>
          </p:nvSpPr>
          <p:spPr>
            <a:xfrm>
              <a:off x="4252748" y="4178300"/>
              <a:ext cx="665795" cy="665791"/>
            </a:xfrm>
            <a:prstGeom prst="ellipse">
              <a:avLst/>
            </a:prstGeom>
            <a:solidFill>
              <a:srgbClr val="689E5F"/>
            </a:solidFill>
            <a:ln w="28575">
              <a:solidFill>
                <a:srgbClr val="192617"/>
              </a:solidFill>
              <a:round/>
            </a:ln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82" name="Freeform 12"/>
            <p:cNvSpPr>
              <a:spLocks noChangeShapeType="1"/>
            </p:cNvSpPr>
            <p:nvPr/>
          </p:nvSpPr>
          <p:spPr>
            <a:xfrm>
              <a:off x="4432588" y="4363773"/>
              <a:ext cx="306115" cy="294843"/>
            </a:xfrm>
            <a:custGeom>
              <a:avLst/>
              <a:gdLst>
                <a:gd name="gd0" fmla="val 65536"/>
                <a:gd name="gd1" fmla="val 297615"/>
                <a:gd name="gd2" fmla="val 96957"/>
                <a:gd name="gd3" fmla="val 323434"/>
                <a:gd name="gd4" fmla="val 122740"/>
                <a:gd name="gd5" fmla="val 323434"/>
                <a:gd name="gd6" fmla="val 289852"/>
                <a:gd name="gd7" fmla="val 462572"/>
                <a:gd name="gd8" fmla="val 289852"/>
                <a:gd name="gd9" fmla="val 487913"/>
                <a:gd name="gd10" fmla="val 315157"/>
                <a:gd name="gd11" fmla="val 462572"/>
                <a:gd name="gd12" fmla="val 340463"/>
                <a:gd name="gd13" fmla="val 297615"/>
                <a:gd name="gd14" fmla="val 340463"/>
                <a:gd name="gd15" fmla="val 272274"/>
                <a:gd name="gd16" fmla="val 315157"/>
                <a:gd name="gd17" fmla="val 272274"/>
                <a:gd name="gd18" fmla="val 122740"/>
                <a:gd name="gd19" fmla="val 297615"/>
                <a:gd name="gd20" fmla="val 96957"/>
                <a:gd name="gd21" fmla="val 298127"/>
                <a:gd name="gd22" fmla="val 0"/>
                <a:gd name="gd23" fmla="val 597921"/>
                <a:gd name="gd24" fmla="val 299401"/>
                <a:gd name="gd25" fmla="val 298127"/>
                <a:gd name="gd26" fmla="val 598324"/>
                <a:gd name="gd27" fmla="val 35150"/>
                <a:gd name="gd28" fmla="val 442177"/>
                <a:gd name="gd29" fmla="val 34194"/>
                <a:gd name="gd30" fmla="val 432149"/>
                <a:gd name="gd31" fmla="val 40410"/>
                <a:gd name="gd32" fmla="val 424509"/>
                <a:gd name="gd33" fmla="val 74836"/>
                <a:gd name="gd34" fmla="val 407796"/>
                <a:gd name="gd35" fmla="val 91571"/>
                <a:gd name="gd36" fmla="val 413049"/>
                <a:gd name="gd37" fmla="val 298127"/>
                <a:gd name="gd38" fmla="val 534815"/>
                <a:gd name="gd39" fmla="val 534328"/>
                <a:gd name="gd40" fmla="val 299401"/>
                <a:gd name="gd41" fmla="val 298127"/>
                <a:gd name="gd42" fmla="val 63509"/>
                <a:gd name="gd43" fmla="val 145123"/>
                <a:gd name="gd44" fmla="val 120333"/>
                <a:gd name="gd45" fmla="val 200587"/>
                <a:gd name="gd46" fmla="val 142299"/>
                <a:gd name="gd47" fmla="val 208237"/>
                <a:gd name="gd48" fmla="val 152327"/>
                <a:gd name="gd49" fmla="val 203456"/>
                <a:gd name="gd50" fmla="val 164265"/>
                <a:gd name="gd51" fmla="val 48060"/>
                <a:gd name="gd52" fmla="val 285553"/>
                <a:gd name="gd53" fmla="val 35150"/>
                <a:gd name="gd54" fmla="val 287463"/>
                <a:gd name="gd55" fmla="val 27500"/>
                <a:gd name="gd56" fmla="val 277435"/>
                <a:gd name="gd57" fmla="val 246"/>
                <a:gd name="gd58" fmla="val 82132"/>
                <a:gd name="gd59" fmla="val 4550"/>
                <a:gd name="gd60" fmla="val 70194"/>
                <a:gd name="gd61" fmla="val 17459"/>
                <a:gd name="gd62" fmla="val 68762"/>
                <a:gd name="gd63" fmla="val 80574"/>
                <a:gd name="gd64" fmla="val 94070"/>
                <a:gd name="gd65" fmla="val 298127"/>
                <a:gd name="gd66" fmla="val 0"/>
                <a:gd name="gd67" fmla="*/ w 0 597921"/>
                <a:gd name="gd68" fmla="*/ h 0 598324"/>
                <a:gd name="gd69" fmla="*/ w 21600 597921"/>
                <a:gd name="gd70" fmla="*/ h 21600 598324"/>
              </a:gdLst>
              <a:ahLst/>
              <a:cxnLst/>
              <a:rect l="gd67" t="gd68" r="gd69" b="gd70"/>
              <a:pathLst>
                <a:path w="597921" h="598324">
                  <a:moveTo>
                    <a:pt x="gd1" y="gd2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gd5" y="gd6"/>
                  </a:lnTo>
                  <a:lnTo>
                    <a:pt x="gd7" y="gd8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gd13" y="gd14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gd17" y="gd18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gd21" y="gd22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gd33" y="gd34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gd45" y="gd46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gd51" y="gd52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gd57" y="gd58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gd63" y="gd64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  <a:path w="597921" h="598324"/>
              </a:pathLst>
            </a:custGeom>
            <a:solidFill>
              <a:srgbClr val="FFFFFF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</p:grpSp>
      <p:grpSp>
        <p:nvGrpSpPr>
          <p:cNvPr id="383" name="Group 13"/>
          <p:cNvGrpSpPr/>
          <p:nvPr/>
        </p:nvGrpSpPr>
        <p:grpSpPr>
          <a:xfrm>
            <a:off x="7273925" y="4178300"/>
            <a:ext cx="665162" cy="665162"/>
            <a:chOff x="7274660" y="4178300"/>
            <a:chExt cx="665795" cy="665791"/>
          </a:xfrm>
        </p:grpSpPr>
        <p:sp>
          <p:nvSpPr>
            <p:cNvPr id="384" name="AutoShape 14"/>
            <p:cNvSpPr>
              <a:spLocks noChangeShapeType="1"/>
            </p:cNvSpPr>
            <p:nvPr/>
          </p:nvSpPr>
          <p:spPr>
            <a:xfrm>
              <a:off x="7274660" y="4178300"/>
              <a:ext cx="665795" cy="665791"/>
            </a:xfrm>
            <a:prstGeom prst="ellipse">
              <a:avLst/>
            </a:prstGeom>
            <a:solidFill>
              <a:srgbClr val="689E5F"/>
            </a:solidFill>
            <a:ln w="28575">
              <a:solidFill>
                <a:srgbClr val="192617"/>
              </a:solidFill>
              <a:round/>
            </a:ln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85" name="Freeform 15"/>
            <p:cNvSpPr>
              <a:spLocks noChangeShapeType="1"/>
            </p:cNvSpPr>
            <p:nvPr/>
          </p:nvSpPr>
          <p:spPr>
            <a:xfrm>
              <a:off x="7469003" y="4363774"/>
              <a:ext cx="306115" cy="294843"/>
            </a:xfrm>
            <a:custGeom>
              <a:avLst/>
              <a:gdLst>
                <a:gd name="gd0" fmla="val 65536"/>
                <a:gd name="gd1" fmla="val 0"/>
                <a:gd name="gd2" fmla="val 404481"/>
                <a:gd name="gd3" fmla="val 101261"/>
                <a:gd name="gd4" fmla="val 404481"/>
                <a:gd name="gd5" fmla="val 101261"/>
                <a:gd name="gd6" fmla="val 606722"/>
                <a:gd name="gd7" fmla="val 0"/>
                <a:gd name="gd8" fmla="val 606722"/>
                <a:gd name="gd9" fmla="val 151927"/>
                <a:gd name="gd10" fmla="val 328623"/>
                <a:gd name="gd11" fmla="val 253188"/>
                <a:gd name="gd12" fmla="val 328623"/>
                <a:gd name="gd13" fmla="val 253188"/>
                <a:gd name="gd14" fmla="val 606722"/>
                <a:gd name="gd15" fmla="val 151927"/>
                <a:gd name="gd16" fmla="val 606722"/>
                <a:gd name="gd17" fmla="val 303855"/>
                <a:gd name="gd18" fmla="val 252766"/>
                <a:gd name="gd19" fmla="val 405046"/>
                <a:gd name="gd20" fmla="val 252766"/>
                <a:gd name="gd21" fmla="val 405046"/>
                <a:gd name="gd22" fmla="val 606722"/>
                <a:gd name="gd23" fmla="val 303855"/>
                <a:gd name="gd24" fmla="val 606722"/>
                <a:gd name="gd25" fmla="val 455711"/>
                <a:gd name="gd26" fmla="val 202241"/>
                <a:gd name="gd27" fmla="val 556972"/>
                <a:gd name="gd28" fmla="val 202241"/>
                <a:gd name="gd29" fmla="val 556972"/>
                <a:gd name="gd30" fmla="val 606722"/>
                <a:gd name="gd31" fmla="val 455711"/>
                <a:gd name="gd32" fmla="val 606722"/>
                <a:gd name="gd33" fmla="val 455697"/>
                <a:gd name="gd34" fmla="val 0"/>
                <a:gd name="gd35" fmla="val 556785"/>
                <a:gd name="gd36" fmla="val 0"/>
                <a:gd name="gd37" fmla="val 556874"/>
                <a:gd name="gd38" fmla="val 0"/>
                <a:gd name="gd39" fmla="val 556963"/>
                <a:gd name="gd40" fmla="val 0"/>
                <a:gd name="gd41" fmla="val 557675"/>
                <a:gd name="gd42" fmla="val 0"/>
                <a:gd name="gd43" fmla="val 559366"/>
                <a:gd name="gd44" fmla="val 89"/>
                <a:gd name="gd45" fmla="val 560611"/>
                <a:gd name="gd46" fmla="val 267"/>
                <a:gd name="gd47" fmla="val 561857"/>
                <a:gd name="gd48" fmla="val 444"/>
                <a:gd name="gd49" fmla="val 563192"/>
                <a:gd name="gd50" fmla="val 800"/>
                <a:gd name="gd51" fmla="val 564171"/>
                <a:gd name="gd52" fmla="val 1067"/>
                <a:gd name="gd53" fmla="val 565506"/>
                <a:gd name="gd54" fmla="val 1511"/>
                <a:gd name="gd55" fmla="val 566574"/>
                <a:gd name="gd56" fmla="val 1867"/>
                <a:gd name="gd57" fmla="val 567730"/>
                <a:gd name="gd58" fmla="val 2400"/>
                <a:gd name="gd59" fmla="val 568798"/>
                <a:gd name="gd60" fmla="val 2933"/>
                <a:gd name="gd61" fmla="val 569777"/>
                <a:gd name="gd62" fmla="val 3467"/>
                <a:gd name="gd63" fmla="val 570934"/>
                <a:gd name="gd64" fmla="val 4178"/>
                <a:gd name="gd65" fmla="val 571824"/>
                <a:gd name="gd66" fmla="val 4800"/>
                <a:gd name="gd67" fmla="val 572891"/>
                <a:gd name="gd68" fmla="val 5689"/>
                <a:gd name="gd69" fmla="val 573781"/>
                <a:gd name="gd70" fmla="val 6489"/>
                <a:gd name="gd71" fmla="val 574760"/>
                <a:gd name="gd72" fmla="val 7289"/>
                <a:gd name="gd73" fmla="val 575917"/>
                <a:gd name="gd74" fmla="val 8533"/>
                <a:gd name="gd75" fmla="val 576451"/>
                <a:gd name="gd76" fmla="val 9066"/>
                <a:gd name="gd77" fmla="val 576451"/>
                <a:gd name="gd78" fmla="val 9155"/>
                <a:gd name="gd79" fmla="val 577964"/>
                <a:gd name="gd80" fmla="val 11200"/>
                <a:gd name="gd81" fmla="val 578053"/>
                <a:gd name="gd82" fmla="val 11289"/>
                <a:gd name="gd83" fmla="val 579209"/>
                <a:gd name="gd84" fmla="val 13244"/>
                <a:gd name="gd85" fmla="val 579743"/>
                <a:gd name="gd86" fmla="val 14222"/>
                <a:gd name="gd87" fmla="val 580277"/>
                <a:gd name="gd88" fmla="val 15555"/>
                <a:gd name="gd89" fmla="val 580722"/>
                <a:gd name="gd90" fmla="val 16711"/>
                <a:gd name="gd91" fmla="val 581167"/>
                <a:gd name="gd92" fmla="val 17866"/>
                <a:gd name="gd93" fmla="val 581523"/>
                <a:gd name="gd94" fmla="val 19199"/>
                <a:gd name="gd95" fmla="val 581790"/>
                <a:gd name="gd96" fmla="val 20266"/>
                <a:gd name="gd97" fmla="val 582146"/>
                <a:gd name="gd98" fmla="val 22488"/>
                <a:gd name="gd99" fmla="val 582146"/>
                <a:gd name="gd100" fmla="val 22666"/>
                <a:gd name="gd101" fmla="val 582235"/>
                <a:gd name="gd102" fmla="val 25244"/>
                <a:gd name="gd103" fmla="val 582235"/>
                <a:gd name="gd104" fmla="val 126396"/>
                <a:gd name="gd105" fmla="val 556963"/>
                <a:gd name="gd106" fmla="val 151728"/>
                <a:gd name="gd107" fmla="val 531691"/>
                <a:gd name="gd108" fmla="val 126396"/>
                <a:gd name="gd109" fmla="val 531691"/>
                <a:gd name="gd110" fmla="val 79286"/>
                <a:gd name="gd111" fmla="val 421260"/>
                <a:gd name="gd112" fmla="val 171106"/>
                <a:gd name="gd113" fmla="val 385666"/>
                <a:gd name="gd114" fmla="val 167906"/>
                <a:gd name="gd115" fmla="val 388869"/>
                <a:gd name="gd116" fmla="val 132262"/>
                <a:gd name="gd117" fmla="val 487020"/>
                <a:gd name="gd118" fmla="val 50576"/>
                <a:gd name="gd119" fmla="val 455697"/>
                <a:gd name="gd120" fmla="val 50576"/>
                <a:gd name="gd121" fmla="val 430425"/>
                <a:gd name="gd122" fmla="val 25244"/>
                <a:gd name="gd123" fmla="val 455697"/>
                <a:gd name="gd124" fmla="val 0"/>
                <a:gd name="gd125" fmla="*/ w 0 582235"/>
                <a:gd name="gd126" fmla="*/ h 0 606722"/>
                <a:gd name="gd127" fmla="*/ w 21600 582235"/>
                <a:gd name="gd128" fmla="*/ h 21600 606722"/>
              </a:gdLst>
              <a:ahLst/>
              <a:cxnLst/>
              <a:rect l="gd125" t="gd126" r="gd127" b="gd128"/>
              <a:pathLst>
                <a:path w="582235" h="606722">
                  <a:moveTo>
                    <a:pt x="gd1" y="gd2"/>
                  </a:moveTo>
                  <a:lnTo>
                    <a:pt x="gd3" y="gd4"/>
                  </a:lnTo>
                  <a:lnTo>
                    <a:pt x="gd5" y="gd6"/>
                  </a:lnTo>
                  <a:lnTo>
                    <a:pt x="gd7" y="gd8"/>
                  </a:lnTo>
                  <a:close/>
                  <a:moveTo>
                    <a:pt x="gd9" y="gd10"/>
                  </a:moveTo>
                  <a:lnTo>
                    <a:pt x="gd11" y="gd12"/>
                  </a:lnTo>
                  <a:lnTo>
                    <a:pt x="gd13" y="gd14"/>
                  </a:lnTo>
                  <a:lnTo>
                    <a:pt x="gd15" y="gd16"/>
                  </a:lnTo>
                  <a:close/>
                  <a:moveTo>
                    <a:pt x="gd17" y="gd18"/>
                  </a:moveTo>
                  <a:lnTo>
                    <a:pt x="gd19" y="gd20"/>
                  </a:lnTo>
                  <a:lnTo>
                    <a:pt x="gd21" y="gd22"/>
                  </a:lnTo>
                  <a:lnTo>
                    <a:pt x="gd23" y="gd24"/>
                  </a:lnTo>
                  <a:close/>
                  <a:moveTo>
                    <a:pt x="gd25" y="gd26"/>
                  </a:moveTo>
                  <a:lnTo>
                    <a:pt x="gd27" y="gd28"/>
                  </a:lnTo>
                  <a:lnTo>
                    <a:pt x="gd29" y="gd30"/>
                  </a:lnTo>
                  <a:lnTo>
                    <a:pt x="gd31" y="gd32"/>
                  </a:lnTo>
                  <a:close/>
                  <a:moveTo>
                    <a:pt x="gd33" y="gd34"/>
                  </a:moveTo>
                  <a:lnTo>
                    <a:pt x="gd35" y="gd36"/>
                  </a:lnTo>
                  <a:lnTo>
                    <a:pt x="gd37" y="gd38"/>
                  </a:lnTo>
                  <a:lnTo>
                    <a:pt x="gd39" y="gd4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gd103" y="gd104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gd109" y="gd110"/>
                  </a:lnTo>
                  <a:lnTo>
                    <a:pt x="gd111" y="gd112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gd117" y="gd118"/>
                  </a:lnTo>
                  <a:lnTo>
                    <a:pt x="gd119" y="gd120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  <a:path w="582235" h="606722"/>
              </a:pathLst>
            </a:custGeom>
            <a:solidFill>
              <a:srgbClr val="FFFFFF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</p:grpSp>
      <p:sp>
        <p:nvSpPr>
          <p:cNvPr id="386" name="AutoShape 16"/>
          <p:cNvSpPr>
            <a:spLocks noGrp="1" noChangeShapeType="1"/>
          </p:cNvSpPr>
          <p:nvPr/>
        </p:nvSpPr>
        <p:spPr>
          <a:xfrm>
            <a:off x="633412" y="2038350"/>
            <a:ext cx="2554287" cy="422275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algn="r">
              <a:spcBef>
                <a:spcPts val="265"/>
              </a:spcBef>
            </a:pPr>
            <a:r>
              <a:rPr lang="en-US" sz="15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事故经过</a:t>
            </a:r>
            <a:endParaRPr lang="en-US" sz="15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7" name="AutoShape 17"/>
          <p:cNvSpPr>
            <a:spLocks noGrp="1" noChangeShapeType="1"/>
          </p:cNvSpPr>
          <p:nvPr/>
        </p:nvSpPr>
        <p:spPr>
          <a:xfrm>
            <a:off x="1939925" y="4662487"/>
            <a:ext cx="2084387" cy="403225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algn="l">
              <a:lnSpc>
                <a:spcPct val="120000"/>
              </a:lnSpc>
            </a:pPr>
            <a:r>
              <a:rPr lang="en-US" sz="15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事故原因</a:t>
            </a:r>
            <a:endParaRPr lang="en-US" sz="15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8" name="AutoShape 18"/>
          <p:cNvSpPr>
            <a:spLocks noGrp="1" noChangeShapeType="1"/>
          </p:cNvSpPr>
          <p:nvPr/>
        </p:nvSpPr>
        <p:spPr>
          <a:xfrm>
            <a:off x="9015412" y="2038350"/>
            <a:ext cx="2570162" cy="441325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algn="l">
              <a:lnSpc>
                <a:spcPct val="120000"/>
              </a:lnSpc>
            </a:pPr>
            <a:r>
              <a:rPr lang="en-US" sz="15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事故后果</a:t>
            </a:r>
            <a:endParaRPr lang="en-US" sz="15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9" name="AutoShape 19"/>
          <p:cNvSpPr>
            <a:spLocks noGrp="1" noChangeShapeType="1"/>
          </p:cNvSpPr>
          <p:nvPr/>
        </p:nvSpPr>
        <p:spPr>
          <a:xfrm>
            <a:off x="8315325" y="4662487"/>
            <a:ext cx="2084387" cy="422275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algn="r">
              <a:lnSpc>
                <a:spcPct val="120000"/>
              </a:lnSpc>
            </a:pPr>
            <a:r>
              <a:rPr lang="en-US" sz="15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安全教训</a:t>
            </a:r>
            <a:endParaRPr lang="en-US" sz="15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90" name="Group 20"/>
          <p:cNvGrpSpPr/>
          <p:nvPr/>
        </p:nvGrpSpPr>
        <p:grpSpPr>
          <a:xfrm>
            <a:off x="455612" y="93662"/>
            <a:ext cx="10641012" cy="914400"/>
            <a:chOff x="454963" y="93878"/>
            <a:chExt cx="10641129" cy="914400"/>
          </a:xfrm>
        </p:grpSpPr>
        <p:sp>
          <p:nvSpPr>
            <p:cNvPr id="391" name="AutoShape 21"/>
            <p:cNvSpPr>
              <a:spLocks noChangeShapeType="1"/>
            </p:cNvSpPr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92" name="AutoShape 22"/>
            <p:cNvSpPr>
              <a:spLocks noChangeShapeType="1"/>
            </p:cNvSpPr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93" name="AutoShape 23"/>
            <p:cNvSpPr>
              <a:spLocks noChangeShapeType="1"/>
            </p:cNvSpPr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94" name="AutoShape 24"/>
            <p:cNvSpPr>
              <a:spLocks noChangeShapeType="1"/>
            </p:cNvSpPr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95" name="AutoShape 25"/>
            <p:cNvSpPr>
              <a:spLocks noChangeShapeType="1"/>
            </p:cNvSpPr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96" name="AutoShape 26"/>
            <p:cNvSpPr>
              <a:spLocks noChangeShapeType="1"/>
            </p:cNvSpPr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97" name="AutoShape 27"/>
            <p:cNvSpPr>
              <a:spLocks noChangeShapeType="1"/>
            </p:cNvSpPr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98" name="AutoShape 28"/>
            <p:cNvSpPr>
              <a:spLocks noChangeShapeType="1"/>
            </p:cNvSpPr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399" name="AutoShape 29"/>
            <p:cNvSpPr>
              <a:spLocks noChangeShapeType="1"/>
            </p:cNvSpPr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00" name="AutoShape 30"/>
            <p:cNvSpPr>
              <a:spLocks noChangeShapeType="1"/>
            </p:cNvSpPr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01" name="AutoShape 31"/>
            <p:cNvSpPr>
              <a:spLocks noChangeShapeType="1"/>
            </p:cNvSpPr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02" name="AutoShape 32"/>
            <p:cNvSpPr>
              <a:spLocks noChangeShapeType="1"/>
            </p:cNvSpPr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03" name="AutoShape 33"/>
            <p:cNvSpPr>
              <a:spLocks noChangeShapeType="1"/>
            </p:cNvSpPr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04" name="AutoShape 34"/>
            <p:cNvSpPr>
              <a:spLocks noChangeShapeType="1"/>
            </p:cNvSpPr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05" name="AutoShape 35"/>
            <p:cNvSpPr>
              <a:spLocks noChangeShapeType="1"/>
            </p:cNvSpPr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06" name="AutoShape 36"/>
            <p:cNvSpPr>
              <a:spLocks noChangeShapeType="1"/>
            </p:cNvSpPr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07" name="AutoShape 37"/>
            <p:cNvSpPr>
              <a:spLocks noChangeShapeType="1"/>
            </p:cNvSpPr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08" name="AutoShape 38"/>
            <p:cNvSpPr>
              <a:spLocks noChangeShapeType="1"/>
            </p:cNvSpPr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09" name="AutoShape 39"/>
            <p:cNvSpPr>
              <a:spLocks noChangeShapeType="1"/>
            </p:cNvSpPr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10" name="AutoShape 40"/>
            <p:cNvSpPr>
              <a:spLocks noChangeShapeType="1"/>
            </p:cNvSpPr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11" name="TextBox 41"/>
            <p:cNvSpPr>
              <a:spLocks noChangeShapeType="1"/>
            </p:cNvSpPr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noFill/>
          </p:spPr>
          <p:txBody>
            <a:bodyPr lIns="123825" tIns="123825" rIns="57150" bIns="123825" anchor="t">
              <a:spAutoFit/>
            </a:bodyPr>
            <a:lstStyle/>
            <a:p>
              <a:pPr lvl="0">
                <a:lnSpc>
                  <a:spcPct val="140000"/>
                </a:lnSpc>
              </a:pPr>
              <a:r>
                <a:rPr lang="en-US" sz="3000" b="1" i="0" u="none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某制药企业实验室火灾事故案例</a:t>
              </a:r>
              <a:endParaRPr lang="en-US" sz="3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12" name="TextBox 42"/>
          <p:cNvSpPr>
            <a:spLocks noGrp="1" noChangeShapeType="1"/>
          </p:cNvSpPr>
          <p:nvPr/>
        </p:nvSpPr>
        <p:spPr>
          <a:xfrm>
            <a:off x="633412" y="2401887"/>
            <a:ext cx="2554287" cy="1082675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algn="r">
              <a:lnSpc>
                <a:spcPct val="150000"/>
              </a:lnSpc>
              <a:spcBef>
                <a:spcPts val="375"/>
              </a:spcBef>
            </a:pPr>
            <a:r>
              <a:rPr lang="en-US" sz="13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某制药企业实验室在进行一项化学合成实验时，由于化学物质反应失控引发火灾。</a:t>
            </a:r>
            <a:endParaRPr lang="en-US" sz="13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3" name="TextBox 43"/>
          <p:cNvSpPr>
            <a:spLocks noGrp="1" noChangeShapeType="1"/>
          </p:cNvSpPr>
          <p:nvPr/>
        </p:nvSpPr>
        <p:spPr>
          <a:xfrm>
            <a:off x="9015412" y="2401887"/>
            <a:ext cx="2554287" cy="1082675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algn="l">
              <a:lnSpc>
                <a:spcPct val="150000"/>
              </a:lnSpc>
              <a:spcBef>
                <a:spcPts val="375"/>
              </a:spcBef>
            </a:pPr>
            <a:r>
              <a:rPr lang="en-US" sz="13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火灾造成实验室严重损毁，部分化学品泄漏，所幸未造成人员伤亡。</a:t>
            </a:r>
            <a:endParaRPr lang="en-US" sz="13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4" name="TextBox 44"/>
          <p:cNvSpPr>
            <a:spLocks noGrp="1" noChangeShapeType="1"/>
          </p:cNvSpPr>
          <p:nvPr/>
        </p:nvSpPr>
        <p:spPr>
          <a:xfrm>
            <a:off x="1939925" y="5113337"/>
            <a:ext cx="2554287" cy="1082675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algn="l">
              <a:lnSpc>
                <a:spcPct val="150000"/>
              </a:lnSpc>
              <a:spcBef>
                <a:spcPts val="375"/>
              </a:spcBef>
            </a:pPr>
            <a:r>
              <a:rPr lang="en-US" sz="13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实验操作人员未严格控制化学反应条件，导致反应失控引发火灾。</a:t>
            </a:r>
            <a:endParaRPr lang="en-US" sz="13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5" name="TextBox 45"/>
          <p:cNvSpPr>
            <a:spLocks noGrp="1" noChangeShapeType="1"/>
          </p:cNvSpPr>
          <p:nvPr/>
        </p:nvSpPr>
        <p:spPr>
          <a:xfrm>
            <a:off x="7845425" y="5065712"/>
            <a:ext cx="2554287" cy="1082675"/>
          </a:xfrm>
          <a:prstGeom prst="rect">
            <a:avLst/>
          </a:prstGeom>
          <a:noFill/>
        </p:spPr>
        <p:txBody>
          <a:bodyPr lIns="91440" tIns="45720" rIns="91440" bIns="45720" anchor="t"/>
          <a:lstStyle/>
          <a:p>
            <a:pPr lvl="0" algn="r">
              <a:lnSpc>
                <a:spcPct val="150000"/>
              </a:lnSpc>
              <a:spcBef>
                <a:spcPts val="375"/>
              </a:spcBef>
            </a:pPr>
            <a:r>
              <a:rPr lang="en-US" sz="13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应严格控制化学反应条件，确保实验操作符合安全规程。</a:t>
            </a:r>
            <a:endParaRPr lang="en-US" sz="13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4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Box 2"/>
          <p:cNvSpPr>
            <a:spLocks noGrp="1" noChangeShapeType="1"/>
          </p:cNvSpPr>
          <p:nvPr/>
        </p:nvSpPr>
        <p:spPr>
          <a:xfrm>
            <a:off x="1376362" y="3338512"/>
            <a:ext cx="9439275" cy="1609725"/>
          </a:xfrm>
          <a:prstGeom prst="rect">
            <a:avLst/>
          </a:prstGeom>
          <a:noFill/>
        </p:spPr>
        <p:txBody>
          <a:bodyPr lIns="114300" tIns="57150" rIns="114300" bIns="57150" anchor="t"/>
          <a:lstStyle/>
          <a:p>
            <a:pPr lvl="0" algn="ctr">
              <a:lnSpc>
                <a:spcPct val="140000"/>
              </a:lnSpc>
              <a:spcBef>
                <a:spcPts val="0"/>
              </a:spcBef>
            </a:pPr>
            <a:r>
              <a:rPr lang="en-US" sz="4500" b="1" i="0" u="none">
                <a:solidFill>
                  <a:srgbClr val="5E5E5E"/>
                </a:solidFill>
                <a:latin typeface="STKaiti"/>
                <a:ea typeface="STKaiti"/>
              </a:rPr>
              <a:t>总结与展望</a:t>
            </a:r>
            <a:endParaRPr lang="en-US" sz="4500" b="1" i="0" u="none">
              <a:solidFill>
                <a:srgbClr val="5E5E5E"/>
              </a:solidFill>
              <a:latin typeface="STKaiti"/>
              <a:ea typeface="STKaiti"/>
            </a:endParaRPr>
          </a:p>
        </p:txBody>
      </p:sp>
      <p:sp>
        <p:nvSpPr>
          <p:cNvPr id="418" name="TextBox 3"/>
          <p:cNvSpPr>
            <a:spLocks noGrp="1" noChangeShapeType="1"/>
          </p:cNvSpPr>
          <p:nvPr/>
        </p:nvSpPr>
        <p:spPr>
          <a:xfrm>
            <a:off x="4432300" y="2020887"/>
            <a:ext cx="3327400" cy="1714500"/>
          </a:xfrm>
          <a:prstGeom prst="rect">
            <a:avLst/>
          </a:prstGeom>
          <a:noFill/>
        </p:spPr>
        <p:txBody>
          <a:bodyPr lIns="114300" tIns="57150" rIns="114300" bIns="57150" anchor="ctr" anchorCtr="0">
            <a:spAutoFit/>
          </a:bodyPr>
          <a:lstStyle/>
          <a:p>
            <a:pPr lvl="0" algn="ctr">
              <a:lnSpc>
                <a:spcPct val="120000"/>
              </a:lnSpc>
              <a:spcBef>
                <a:spcPts val="450"/>
              </a:spcBef>
            </a:pPr>
            <a:r>
              <a:rPr lang="en-US" sz="8400" b="1" i="0" u="none">
                <a:solidFill>
                  <a:srgbClr val="5E5E5E"/>
                </a:solidFill>
                <a:latin typeface="PingFang SC"/>
                <a:ea typeface="PingFang SC"/>
              </a:rPr>
              <a:t>06</a:t>
            </a:r>
            <a:endParaRPr lang="en-US" sz="8400" b="1" i="0" u="none">
              <a:solidFill>
                <a:srgbClr val="5E5E5E"/>
              </a:solidFill>
              <a:latin typeface="PingFang SC"/>
              <a:ea typeface="PingFang SC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4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AutoShape 2"/>
          <p:cNvSpPr>
            <a:spLocks noGrp="1" noChangeShapeType="1"/>
          </p:cNvSpPr>
          <p:nvPr/>
        </p:nvSpPr>
        <p:spPr>
          <a:xfrm>
            <a:off x="6303962" y="1395412"/>
            <a:ext cx="5241925" cy="2193925"/>
          </a:xfrm>
          <a:prstGeom prst="roundRect">
            <a:avLst/>
          </a:prstGeom>
          <a:solidFill>
            <a:schemeClr val="accent2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421" name="AutoShape 3"/>
          <p:cNvSpPr>
            <a:spLocks noGrp="1" noChangeShapeType="1"/>
          </p:cNvSpPr>
          <p:nvPr/>
        </p:nvSpPr>
        <p:spPr>
          <a:xfrm>
            <a:off x="6303962" y="3911600"/>
            <a:ext cx="5241925" cy="2193925"/>
          </a:xfrm>
          <a:prstGeom prst="roundRect">
            <a:avLst/>
          </a:prstGeom>
          <a:solidFill>
            <a:srgbClr val="DEEFE9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422" name="AutoShape 4"/>
          <p:cNvSpPr>
            <a:spLocks noGrp="1" noChangeShapeType="1"/>
          </p:cNvSpPr>
          <p:nvPr/>
        </p:nvSpPr>
        <p:spPr>
          <a:xfrm>
            <a:off x="715962" y="3911600"/>
            <a:ext cx="5241925" cy="2193925"/>
          </a:xfrm>
          <a:prstGeom prst="roundRect">
            <a:avLst/>
          </a:prstGeom>
          <a:solidFill>
            <a:schemeClr val="accent2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423" name="AutoShape 5"/>
          <p:cNvSpPr>
            <a:spLocks noGrp="1" noChangeShapeType="1"/>
          </p:cNvSpPr>
          <p:nvPr/>
        </p:nvSpPr>
        <p:spPr>
          <a:xfrm>
            <a:off x="715962" y="1379537"/>
            <a:ext cx="5241925" cy="2193925"/>
          </a:xfrm>
          <a:prstGeom prst="roundRect">
            <a:avLst/>
          </a:prstGeom>
          <a:solidFill>
            <a:srgbClr val="DEEFE9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424" name="TextBox 6"/>
          <p:cNvSpPr>
            <a:spLocks noGrp="1" noChangeShapeType="1"/>
          </p:cNvSpPr>
          <p:nvPr/>
        </p:nvSpPr>
        <p:spPr>
          <a:xfrm>
            <a:off x="6702425" y="4125912"/>
            <a:ext cx="4292600" cy="731837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b="1" i="0" u="none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安全隐患排查整改</a:t>
            </a:r>
            <a:endParaRPr lang="en-US" sz="1600" b="1" i="0" u="none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5" name="TextBox 7"/>
          <p:cNvSpPr>
            <a:spLocks noGrp="1" noChangeShapeType="1"/>
          </p:cNvSpPr>
          <p:nvPr/>
        </p:nvSpPr>
        <p:spPr>
          <a:xfrm>
            <a:off x="6702425" y="4705350"/>
            <a:ext cx="4476750" cy="1203325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3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实验室定期开展安全隐患排查整改工作，及时发现并消除潜在的安全隐患，确保实验室的消防安全稳定。</a:t>
            </a:r>
            <a:endParaRPr lang="en-US" sz="130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6" name="TextBox 8"/>
          <p:cNvSpPr>
            <a:spLocks noGrp="1" noChangeShapeType="1"/>
          </p:cNvSpPr>
          <p:nvPr/>
        </p:nvSpPr>
        <p:spPr>
          <a:xfrm>
            <a:off x="1098550" y="1609725"/>
            <a:ext cx="4292600" cy="731837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b="1" i="0" u="none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安全制度执行情况</a:t>
            </a:r>
            <a:endParaRPr lang="en-US" sz="1600" b="1" i="0" u="none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7" name="TextBox 9"/>
          <p:cNvSpPr>
            <a:spLocks noGrp="1" noChangeShapeType="1"/>
          </p:cNvSpPr>
          <p:nvPr/>
        </p:nvSpPr>
        <p:spPr>
          <a:xfrm>
            <a:off x="1098550" y="2189162"/>
            <a:ext cx="4476750" cy="1203325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3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近年来，各实验室在消防安全制度执行方面取得显著成效，严格遵守相关法律法规，不断完善内部管理制度，确保了实验室的消防安全。</a:t>
            </a:r>
            <a:endParaRPr lang="en-US" sz="130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8" name="TextBox 10"/>
          <p:cNvSpPr>
            <a:spLocks noGrp="1" noChangeShapeType="1"/>
          </p:cNvSpPr>
          <p:nvPr/>
        </p:nvSpPr>
        <p:spPr>
          <a:xfrm>
            <a:off x="6686550" y="1609725"/>
            <a:ext cx="4292600" cy="731837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安全设施配备情况</a:t>
            </a:r>
            <a:endParaRPr lang="en-US" sz="1600" b="1" i="0" u="none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9" name="TextBox 11"/>
          <p:cNvSpPr>
            <a:spLocks noGrp="1" noChangeShapeType="1"/>
          </p:cNvSpPr>
          <p:nvPr/>
        </p:nvSpPr>
        <p:spPr>
          <a:xfrm>
            <a:off x="6686550" y="2189162"/>
            <a:ext cx="4476750" cy="1203325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3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实验室在消防安全设施配备方面投入大量资金，安装了先进的火灾报警系统、灭火器材和紧急疏散指示标志，提高了实验室的火灾防控能力。</a:t>
            </a:r>
            <a:endParaRPr lang="en-US" sz="13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0" name="TextBox 12"/>
          <p:cNvSpPr>
            <a:spLocks noGrp="1" noChangeShapeType="1"/>
          </p:cNvSpPr>
          <p:nvPr/>
        </p:nvSpPr>
        <p:spPr>
          <a:xfrm>
            <a:off x="1098550" y="4125912"/>
            <a:ext cx="4292600" cy="731837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安全培训与演练</a:t>
            </a:r>
            <a:endParaRPr lang="en-US" sz="1600" b="1" i="0" u="none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1" name="TextBox 13"/>
          <p:cNvSpPr>
            <a:spLocks noGrp="1" noChangeShapeType="1"/>
          </p:cNvSpPr>
          <p:nvPr/>
        </p:nvSpPr>
        <p:spPr>
          <a:xfrm>
            <a:off x="1098550" y="4705350"/>
            <a:ext cx="4476750" cy="1203325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3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实验室定期开展消防安全培训和演练，提高师生员工的消防安全意识和自救互救能力，确保在火灾发生时能够迅速、有序地疏散人员。</a:t>
            </a:r>
            <a:endParaRPr lang="en-US" sz="13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32" name="Group 14"/>
          <p:cNvGrpSpPr/>
          <p:nvPr/>
        </p:nvGrpSpPr>
        <p:grpSpPr>
          <a:xfrm>
            <a:off x="455612" y="93662"/>
            <a:ext cx="10641012" cy="914400"/>
            <a:chOff x="454963" y="93878"/>
            <a:chExt cx="10641129" cy="914400"/>
          </a:xfrm>
        </p:grpSpPr>
        <p:sp>
          <p:nvSpPr>
            <p:cNvPr id="433" name="AutoShape 15"/>
            <p:cNvSpPr>
              <a:spLocks noChangeShapeType="1"/>
            </p:cNvSpPr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34" name="AutoShape 16"/>
            <p:cNvSpPr>
              <a:spLocks noChangeShapeType="1"/>
            </p:cNvSpPr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35" name="AutoShape 17"/>
            <p:cNvSpPr>
              <a:spLocks noChangeShapeType="1"/>
            </p:cNvSpPr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36" name="AutoShape 18"/>
            <p:cNvSpPr>
              <a:spLocks noChangeShapeType="1"/>
            </p:cNvSpPr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37" name="AutoShape 19"/>
            <p:cNvSpPr>
              <a:spLocks noChangeShapeType="1"/>
            </p:cNvSpPr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38" name="AutoShape 20"/>
            <p:cNvSpPr>
              <a:spLocks noChangeShapeType="1"/>
            </p:cNvSpPr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39" name="AutoShape 21"/>
            <p:cNvSpPr>
              <a:spLocks noChangeShapeType="1"/>
            </p:cNvSpPr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40" name="AutoShape 22"/>
            <p:cNvSpPr>
              <a:spLocks noChangeShapeType="1"/>
            </p:cNvSpPr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41" name="AutoShape 23"/>
            <p:cNvSpPr>
              <a:spLocks noChangeShapeType="1"/>
            </p:cNvSpPr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42" name="AutoShape 24"/>
            <p:cNvSpPr>
              <a:spLocks noChangeShapeType="1"/>
            </p:cNvSpPr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43" name="AutoShape 25"/>
            <p:cNvSpPr>
              <a:spLocks noChangeShapeType="1"/>
            </p:cNvSpPr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44" name="AutoShape 26"/>
            <p:cNvSpPr>
              <a:spLocks noChangeShapeType="1"/>
            </p:cNvSpPr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45" name="AutoShape 27"/>
            <p:cNvSpPr>
              <a:spLocks noChangeShapeType="1"/>
            </p:cNvSpPr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46" name="AutoShape 28"/>
            <p:cNvSpPr>
              <a:spLocks noChangeShapeType="1"/>
            </p:cNvSpPr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47" name="AutoShape 29"/>
            <p:cNvSpPr>
              <a:spLocks noChangeShapeType="1"/>
            </p:cNvSpPr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48" name="AutoShape 30"/>
            <p:cNvSpPr>
              <a:spLocks noChangeShapeType="1"/>
            </p:cNvSpPr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49" name="AutoShape 31"/>
            <p:cNvSpPr>
              <a:spLocks noChangeShapeType="1"/>
            </p:cNvSpPr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50" name="AutoShape 32"/>
            <p:cNvSpPr>
              <a:spLocks noChangeShapeType="1"/>
            </p:cNvSpPr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51" name="AutoShape 33"/>
            <p:cNvSpPr>
              <a:spLocks noChangeShapeType="1"/>
            </p:cNvSpPr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52" name="AutoShape 34"/>
            <p:cNvSpPr>
              <a:spLocks noChangeShapeType="1"/>
            </p:cNvSpPr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53" name="TextBox 35"/>
            <p:cNvSpPr>
              <a:spLocks noChangeShapeType="1"/>
            </p:cNvSpPr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noFill/>
          </p:spPr>
          <p:txBody>
            <a:bodyPr lIns="123825" tIns="123825" rIns="57150" bIns="123825" anchor="t">
              <a:spAutoFit/>
            </a:bodyPr>
            <a:lstStyle/>
            <a:p>
              <a:pPr lvl="0">
                <a:lnSpc>
                  <a:spcPct val="140000"/>
                </a:lnSpc>
              </a:pPr>
              <a:r>
                <a:rPr lang="en-US" sz="3000" b="1" i="0" u="none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实验室消防安全工作的总结</a:t>
              </a:r>
              <a:endParaRPr lang="en-US" sz="3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4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2"/>
          <p:cNvPicPr>
            <a:picLocks noGrp="1" noChangeAspect="1"/>
          </p:cNvPicPr>
          <p:nvPr/>
        </p:nvPicPr>
        <p:blipFill>
          <a:blip r:embed="rId2"/>
          <a:srcRect l="16383" r="16383"/>
          <a:stretch>
            <a:fillRect/>
          </a:stretch>
        </p:blipFill>
        <p:spPr>
          <a:xfrm>
            <a:off x="-276225" y="1784350"/>
            <a:ext cx="3773487" cy="3773487"/>
          </a:xfrm>
          <a:prstGeom prst="rect">
            <a:avLst/>
          </a:prstGeom>
          <a:noFill/>
        </p:spPr>
      </p:pic>
      <p:sp>
        <p:nvSpPr>
          <p:cNvPr id="456" name="AutoShape 3"/>
          <p:cNvSpPr>
            <a:spLocks noGrp="1" noChangeShapeType="1"/>
          </p:cNvSpPr>
          <p:nvPr/>
        </p:nvSpPr>
        <p:spPr>
          <a:xfrm>
            <a:off x="3852862" y="1681162"/>
            <a:ext cx="3657600" cy="1989137"/>
          </a:xfrm>
          <a:prstGeom prst="rect">
            <a:avLst/>
          </a:prstGeom>
          <a:solidFill>
            <a:schemeClr val="accent2">
              <a:alpha val="78823"/>
            </a:schemeClr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457" name="AutoShape 4"/>
          <p:cNvSpPr>
            <a:spLocks noGrp="1" noChangeShapeType="1"/>
          </p:cNvSpPr>
          <p:nvPr/>
        </p:nvSpPr>
        <p:spPr>
          <a:xfrm>
            <a:off x="3852862" y="1301750"/>
            <a:ext cx="3657600" cy="719137"/>
          </a:xfrm>
          <a:prstGeom prst="roundRect">
            <a:avLst/>
          </a:prstGeom>
          <a:solidFill>
            <a:schemeClr val="accent2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458" name="TextBox 5"/>
          <p:cNvSpPr>
            <a:spLocks noGrp="1" noChangeShapeType="1"/>
          </p:cNvSpPr>
          <p:nvPr/>
        </p:nvSpPr>
        <p:spPr>
          <a:xfrm>
            <a:off x="4054475" y="2081212"/>
            <a:ext cx="3254375" cy="1414462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进一步完善消防安全制度，加强制度执行力度，确保各项安全措施落到实处。</a:t>
            </a:r>
            <a:endParaRPr lang="en-US" sz="15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9" name="TextBox 6"/>
          <p:cNvSpPr>
            <a:spLocks noGrp="1" noChangeShapeType="1"/>
          </p:cNvSpPr>
          <p:nvPr/>
        </p:nvSpPr>
        <p:spPr>
          <a:xfrm>
            <a:off x="4067175" y="1349375"/>
            <a:ext cx="3375025" cy="633412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6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加强制度建设与执行</a:t>
            </a:r>
            <a:endParaRPr lang="en-US" sz="1600" b="1" i="0" u="none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" name="AutoShape 7"/>
          <p:cNvSpPr>
            <a:spLocks noGrp="1" noChangeShapeType="1"/>
          </p:cNvSpPr>
          <p:nvPr/>
        </p:nvSpPr>
        <p:spPr>
          <a:xfrm>
            <a:off x="7872412" y="1681162"/>
            <a:ext cx="3657600" cy="1989137"/>
          </a:xfrm>
          <a:prstGeom prst="rect">
            <a:avLst/>
          </a:prstGeom>
          <a:solidFill>
            <a:schemeClr val="accent2">
              <a:alpha val="78823"/>
            </a:schemeClr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461" name="AutoShape 8"/>
          <p:cNvSpPr>
            <a:spLocks noGrp="1" noChangeShapeType="1"/>
          </p:cNvSpPr>
          <p:nvPr/>
        </p:nvSpPr>
        <p:spPr>
          <a:xfrm>
            <a:off x="7872412" y="1301750"/>
            <a:ext cx="3657600" cy="719137"/>
          </a:xfrm>
          <a:prstGeom prst="roundRect">
            <a:avLst/>
          </a:prstGeom>
          <a:solidFill>
            <a:schemeClr val="accent2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462" name="TextBox 9"/>
          <p:cNvSpPr>
            <a:spLocks noGrp="1" noChangeShapeType="1"/>
          </p:cNvSpPr>
          <p:nvPr/>
        </p:nvSpPr>
        <p:spPr>
          <a:xfrm>
            <a:off x="8086725" y="1349375"/>
            <a:ext cx="3375025" cy="633412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6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加大设施投入</a:t>
            </a:r>
            <a:endParaRPr lang="en-US" sz="1600" b="1" i="0" u="none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3" name="AutoShape 10"/>
          <p:cNvSpPr>
            <a:spLocks noGrp="1" noChangeShapeType="1"/>
          </p:cNvSpPr>
          <p:nvPr/>
        </p:nvSpPr>
        <p:spPr>
          <a:xfrm>
            <a:off x="3852862" y="4213225"/>
            <a:ext cx="3657600" cy="1989137"/>
          </a:xfrm>
          <a:prstGeom prst="rect">
            <a:avLst/>
          </a:prstGeom>
          <a:solidFill>
            <a:schemeClr val="accent2">
              <a:alpha val="79607"/>
            </a:schemeClr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464" name="AutoShape 11"/>
          <p:cNvSpPr>
            <a:spLocks noGrp="1" noChangeShapeType="1"/>
          </p:cNvSpPr>
          <p:nvPr/>
        </p:nvSpPr>
        <p:spPr>
          <a:xfrm>
            <a:off x="3852862" y="3895725"/>
            <a:ext cx="3657600" cy="719137"/>
          </a:xfrm>
          <a:prstGeom prst="roundRect">
            <a:avLst/>
          </a:prstGeom>
          <a:solidFill>
            <a:schemeClr val="accent2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465" name="TextBox 12"/>
          <p:cNvSpPr>
            <a:spLocks noGrp="1" noChangeShapeType="1"/>
          </p:cNvSpPr>
          <p:nvPr/>
        </p:nvSpPr>
        <p:spPr>
          <a:xfrm>
            <a:off x="4067175" y="3943350"/>
            <a:ext cx="3375025" cy="633412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6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强化人员培训与演练</a:t>
            </a:r>
            <a:endParaRPr lang="en-US" sz="1600" b="1" i="0" u="none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6" name="AutoShape 13"/>
          <p:cNvSpPr>
            <a:spLocks noGrp="1" noChangeShapeType="1"/>
          </p:cNvSpPr>
          <p:nvPr/>
        </p:nvSpPr>
        <p:spPr>
          <a:xfrm>
            <a:off x="7872412" y="4213225"/>
            <a:ext cx="3657600" cy="1989137"/>
          </a:xfrm>
          <a:prstGeom prst="rect">
            <a:avLst/>
          </a:prstGeom>
          <a:solidFill>
            <a:schemeClr val="accent2">
              <a:alpha val="78823"/>
            </a:schemeClr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467" name="AutoShape 14"/>
          <p:cNvSpPr>
            <a:spLocks noGrp="1" noChangeShapeType="1"/>
          </p:cNvSpPr>
          <p:nvPr/>
        </p:nvSpPr>
        <p:spPr>
          <a:xfrm>
            <a:off x="7872412" y="3895725"/>
            <a:ext cx="3657600" cy="719137"/>
          </a:xfrm>
          <a:prstGeom prst="roundRect">
            <a:avLst/>
          </a:prstGeom>
          <a:solidFill>
            <a:schemeClr val="accent2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468" name="TextBox 15"/>
          <p:cNvSpPr>
            <a:spLocks noGrp="1" noChangeShapeType="1"/>
          </p:cNvSpPr>
          <p:nvPr/>
        </p:nvSpPr>
        <p:spPr>
          <a:xfrm>
            <a:off x="8086725" y="3943350"/>
            <a:ext cx="3375025" cy="633412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6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深化安全隐患排查整改</a:t>
            </a:r>
            <a:endParaRPr lang="en-US" sz="1600" b="1" i="0" u="none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9" name="TextBox 16"/>
          <p:cNvSpPr>
            <a:spLocks noGrp="1" noChangeShapeType="1"/>
          </p:cNvSpPr>
          <p:nvPr/>
        </p:nvSpPr>
        <p:spPr>
          <a:xfrm>
            <a:off x="8074025" y="2081212"/>
            <a:ext cx="3254375" cy="1414462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持续投入资金，更新和升级消防安全设施，提高火灾防控和应急处置能力。</a:t>
            </a:r>
            <a:endParaRPr lang="en-US" sz="15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0" name="TextBox 17"/>
          <p:cNvSpPr>
            <a:spLocks noGrp="1" noChangeShapeType="1"/>
          </p:cNvSpPr>
          <p:nvPr/>
        </p:nvSpPr>
        <p:spPr>
          <a:xfrm>
            <a:off x="4054475" y="4675187"/>
            <a:ext cx="3254375" cy="1414462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定期开展消防安全培训和演练，提高师生员工的消防安全意识和自救互救能力。</a:t>
            </a:r>
            <a:endParaRPr lang="en-US" sz="15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1" name="TextBox 18"/>
          <p:cNvSpPr>
            <a:spLocks noGrp="1" noChangeShapeType="1"/>
          </p:cNvSpPr>
          <p:nvPr/>
        </p:nvSpPr>
        <p:spPr>
          <a:xfrm>
            <a:off x="8074025" y="4679950"/>
            <a:ext cx="3254375" cy="1414462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加强安全隐患排查整改工作，建立长效机制，确保实验室的消防安全稳定。</a:t>
            </a:r>
            <a:endParaRPr lang="en-US" sz="15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72" name="Group 19"/>
          <p:cNvGrpSpPr/>
          <p:nvPr/>
        </p:nvGrpSpPr>
        <p:grpSpPr>
          <a:xfrm>
            <a:off x="455612" y="93662"/>
            <a:ext cx="10641012" cy="914400"/>
            <a:chOff x="454963" y="93878"/>
            <a:chExt cx="10641129" cy="914400"/>
          </a:xfrm>
        </p:grpSpPr>
        <p:sp>
          <p:nvSpPr>
            <p:cNvPr id="473" name="AutoShape 20"/>
            <p:cNvSpPr>
              <a:spLocks noChangeShapeType="1"/>
            </p:cNvSpPr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74" name="AutoShape 21"/>
            <p:cNvSpPr>
              <a:spLocks noChangeShapeType="1"/>
            </p:cNvSpPr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75" name="AutoShape 22"/>
            <p:cNvSpPr>
              <a:spLocks noChangeShapeType="1"/>
            </p:cNvSpPr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76" name="AutoShape 23"/>
            <p:cNvSpPr>
              <a:spLocks noChangeShapeType="1"/>
            </p:cNvSpPr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77" name="AutoShape 24"/>
            <p:cNvSpPr>
              <a:spLocks noChangeShapeType="1"/>
            </p:cNvSpPr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78" name="AutoShape 25"/>
            <p:cNvSpPr>
              <a:spLocks noChangeShapeType="1"/>
            </p:cNvSpPr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79" name="AutoShape 26"/>
            <p:cNvSpPr>
              <a:spLocks noChangeShapeType="1"/>
            </p:cNvSpPr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80" name="AutoShape 27"/>
            <p:cNvSpPr>
              <a:spLocks noChangeShapeType="1"/>
            </p:cNvSpPr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81" name="AutoShape 28"/>
            <p:cNvSpPr>
              <a:spLocks noChangeShapeType="1"/>
            </p:cNvSpPr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82" name="AutoShape 29"/>
            <p:cNvSpPr>
              <a:spLocks noChangeShapeType="1"/>
            </p:cNvSpPr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83" name="AutoShape 30"/>
            <p:cNvSpPr>
              <a:spLocks noChangeShapeType="1"/>
            </p:cNvSpPr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84" name="AutoShape 31"/>
            <p:cNvSpPr>
              <a:spLocks noChangeShapeType="1"/>
            </p:cNvSpPr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85" name="AutoShape 32"/>
            <p:cNvSpPr>
              <a:spLocks noChangeShapeType="1"/>
            </p:cNvSpPr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86" name="AutoShape 33"/>
            <p:cNvSpPr>
              <a:spLocks noChangeShapeType="1"/>
            </p:cNvSpPr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87" name="AutoShape 34"/>
            <p:cNvSpPr>
              <a:spLocks noChangeShapeType="1"/>
            </p:cNvSpPr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88" name="AutoShape 35"/>
            <p:cNvSpPr>
              <a:spLocks noChangeShapeType="1"/>
            </p:cNvSpPr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89" name="AutoShape 36"/>
            <p:cNvSpPr>
              <a:spLocks noChangeShapeType="1"/>
            </p:cNvSpPr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90" name="AutoShape 37"/>
            <p:cNvSpPr>
              <a:spLocks noChangeShapeType="1"/>
            </p:cNvSpPr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91" name="AutoShape 38"/>
            <p:cNvSpPr>
              <a:spLocks noChangeShapeType="1"/>
            </p:cNvSpPr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92" name="AutoShape 39"/>
            <p:cNvSpPr>
              <a:spLocks noChangeShapeType="1"/>
            </p:cNvSpPr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493" name="TextBox 40"/>
            <p:cNvSpPr>
              <a:spLocks noChangeShapeType="1"/>
            </p:cNvSpPr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noFill/>
          </p:spPr>
          <p:txBody>
            <a:bodyPr lIns="123825" tIns="123825" rIns="57150" bIns="123825" anchor="t">
              <a:spAutoFit/>
            </a:bodyPr>
            <a:lstStyle/>
            <a:p>
              <a:pPr lvl="0">
                <a:lnSpc>
                  <a:spcPct val="140000"/>
                </a:lnSpc>
              </a:pPr>
              <a:r>
                <a:rPr lang="en-US" sz="3000" b="1" i="0" u="none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未来实验室消防安全工作的展望</a:t>
              </a:r>
              <a:endParaRPr lang="en-US" sz="3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4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xtBox 2"/>
          <p:cNvSpPr>
            <a:spLocks noGrp="1" noChangeShapeType="1"/>
          </p:cNvSpPr>
          <p:nvPr/>
        </p:nvSpPr>
        <p:spPr>
          <a:xfrm>
            <a:off x="3825875" y="3741737"/>
            <a:ext cx="4543425" cy="1111250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5400">
                <a:solidFill>
                  <a:srgbClr val="5E5E5E"/>
                </a:solidFill>
                <a:latin typeface="STKaiti"/>
                <a:ea typeface="STKaiti"/>
              </a:rPr>
              <a:t>感谢观看</a:t>
            </a:r>
            <a:endParaRPr lang="en-US" sz="5400">
              <a:solidFill>
                <a:srgbClr val="5E5E5E"/>
              </a:solidFill>
              <a:latin typeface="STKaiti"/>
              <a:ea typeface="STKaiti"/>
            </a:endParaRPr>
          </a:p>
        </p:txBody>
      </p:sp>
      <p:sp>
        <p:nvSpPr>
          <p:cNvPr id="496" name="TextBox 3"/>
          <p:cNvSpPr>
            <a:spLocks noGrp="1" noChangeShapeType="1"/>
          </p:cNvSpPr>
          <p:nvPr/>
        </p:nvSpPr>
        <p:spPr>
          <a:xfrm>
            <a:off x="2967037" y="2133600"/>
            <a:ext cx="6257925" cy="1943100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9600" b="1" i="0" u="none">
                <a:solidFill>
                  <a:srgbClr val="5E5E5E"/>
                </a:solidFill>
                <a:latin typeface="STKaiti"/>
                <a:ea typeface="STKaiti"/>
              </a:rPr>
              <a:t>THANKS</a:t>
            </a:r>
            <a:endParaRPr lang="en-US" sz="9600" b="1" i="0" u="none">
              <a:solidFill>
                <a:srgbClr val="5E5E5E"/>
              </a:solidFill>
              <a:latin typeface="STKaiti"/>
              <a:ea typeface="STKaiti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4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extBox 2"/>
          <p:cNvSpPr>
            <a:spLocks noGrp="1" noChangeShapeType="1"/>
          </p:cNvSpPr>
          <p:nvPr/>
        </p:nvSpPr>
        <p:spPr>
          <a:xfrm>
            <a:off x="1376362" y="3338512"/>
            <a:ext cx="9439275" cy="1609725"/>
          </a:xfrm>
          <a:prstGeom prst="rect">
            <a:avLst/>
          </a:prstGeom>
          <a:noFill/>
        </p:spPr>
        <p:txBody>
          <a:bodyPr lIns="114300" tIns="57150" rIns="114300" bIns="57150" anchor="t"/>
          <a:lstStyle/>
          <a:p>
            <a:pPr lvl="0" algn="ctr">
              <a:lnSpc>
                <a:spcPct val="140000"/>
              </a:lnSpc>
              <a:spcBef>
                <a:spcPts val="0"/>
              </a:spcBef>
            </a:pPr>
            <a:r>
              <a:rPr lang="en-US" sz="4500" b="1" i="0" u="none">
                <a:solidFill>
                  <a:srgbClr val="5E5E5E"/>
                </a:solidFill>
                <a:latin typeface="STKaiti"/>
                <a:ea typeface="STKaiti"/>
              </a:rPr>
              <a:t>实验室消防安全概述</a:t>
            </a:r>
            <a:endParaRPr lang="en-US" sz="4500" b="1" i="0" u="none">
              <a:solidFill>
                <a:srgbClr val="5E5E5E"/>
              </a:solidFill>
              <a:latin typeface="STKaiti"/>
              <a:ea typeface="STKaiti"/>
            </a:endParaRPr>
          </a:p>
        </p:txBody>
      </p:sp>
      <p:sp>
        <p:nvSpPr>
          <p:cNvPr id="499" name="TextBox 3"/>
          <p:cNvSpPr>
            <a:spLocks noGrp="1" noChangeShapeType="1"/>
          </p:cNvSpPr>
          <p:nvPr/>
        </p:nvSpPr>
        <p:spPr>
          <a:xfrm>
            <a:off x="4432300" y="2020887"/>
            <a:ext cx="3327400" cy="1714500"/>
          </a:xfrm>
          <a:prstGeom prst="rect">
            <a:avLst/>
          </a:prstGeom>
          <a:noFill/>
        </p:spPr>
        <p:txBody>
          <a:bodyPr lIns="114300" tIns="57150" rIns="114300" bIns="57150" anchor="ctr" anchorCtr="0">
            <a:spAutoFit/>
          </a:bodyPr>
          <a:lstStyle/>
          <a:p>
            <a:pPr lvl="0" algn="ctr">
              <a:lnSpc>
                <a:spcPct val="120000"/>
              </a:lnSpc>
              <a:spcBef>
                <a:spcPts val="450"/>
              </a:spcBef>
            </a:pPr>
            <a:r>
              <a:rPr lang="en-US" sz="8400" b="1" i="0" u="none">
                <a:solidFill>
                  <a:srgbClr val="5E5E5E"/>
                </a:solidFill>
                <a:latin typeface="PingFang SC"/>
                <a:ea typeface="PingFang SC"/>
              </a:rPr>
              <a:t>01</a:t>
            </a:r>
            <a:endParaRPr lang="en-US" sz="8400" b="1" i="0" u="none">
              <a:solidFill>
                <a:srgbClr val="5E5E5E"/>
              </a:solidFill>
              <a:latin typeface="PingFang SC"/>
              <a:ea typeface="PingFang SC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5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AutoShape 2"/>
          <p:cNvSpPr>
            <a:spLocks noGrp="1" noChangeShapeType="1"/>
          </p:cNvSpPr>
          <p:nvPr/>
        </p:nvSpPr>
        <p:spPr>
          <a:xfrm>
            <a:off x="990600" y="1514475"/>
            <a:ext cx="931862" cy="931862"/>
          </a:xfrm>
          <a:prstGeom prst="ellipse">
            <a:avLst/>
          </a:prstGeom>
          <a:solidFill>
            <a:schemeClr val="accent1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502" name="TextBox 3"/>
          <p:cNvSpPr>
            <a:spLocks noGrp="1" noChangeShapeType="1"/>
          </p:cNvSpPr>
          <p:nvPr/>
        </p:nvSpPr>
        <p:spPr>
          <a:xfrm>
            <a:off x="990600" y="4676775"/>
            <a:ext cx="2409825" cy="1047750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 algn="just">
              <a:lnSpc>
                <a:spcPct val="96000"/>
              </a:lnSpc>
            </a:pPr>
            <a:r>
              <a: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防止火灾事故对实验人员造成伤害，确保人员安全。</a:t>
            </a:r>
            <a:endParaRPr lang="en-US" sz="15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3" name="TextBox 4"/>
          <p:cNvSpPr>
            <a:spLocks noGrp="1" noChangeShapeType="1"/>
          </p:cNvSpPr>
          <p:nvPr/>
        </p:nvSpPr>
        <p:spPr>
          <a:xfrm>
            <a:off x="990600" y="3829050"/>
            <a:ext cx="2409825" cy="447675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>
              <a:lnSpc>
                <a:spcPct val="96000"/>
              </a:lnSpc>
            </a:pPr>
            <a:r>
              <a:rPr lang="en-US" sz="2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保障人员安全</a:t>
            </a:r>
            <a:endParaRPr lang="en-US" sz="20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4" name="Connector 5"/>
          <p:cNvSpPr>
            <a:spLocks noGrp="1" noChangeShapeType="1"/>
          </p:cNvSpPr>
          <p:nvPr/>
        </p:nvSpPr>
        <p:spPr>
          <a:xfrm>
            <a:off x="1095375" y="4506912"/>
            <a:ext cx="2676525" cy="0"/>
          </a:xfrm>
          <a:prstGeom prst="line">
            <a:avLst/>
          </a:prstGeom>
          <a:solidFill>
            <a:srgbClr val="689E5F"/>
          </a:solidFill>
          <a:ln w="9524">
            <a:solidFill>
              <a:srgbClr val="4E7747"/>
            </a:solidFill>
            <a:round/>
          </a:ln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505" name="Connector 6"/>
          <p:cNvSpPr>
            <a:spLocks noGrp="1" noChangeShapeType="1"/>
          </p:cNvSpPr>
          <p:nvPr/>
        </p:nvSpPr>
        <p:spPr>
          <a:xfrm>
            <a:off x="3570287" y="4041775"/>
            <a:ext cx="207962" cy="0"/>
          </a:xfrm>
          <a:prstGeom prst="line">
            <a:avLst/>
          </a:prstGeom>
          <a:solidFill>
            <a:srgbClr val="689E5F"/>
          </a:solidFill>
          <a:ln w="38100">
            <a:solidFill>
              <a:srgbClr val="689E5F"/>
            </a:solidFill>
            <a:round/>
          </a:ln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506" name="Freeform 7"/>
          <p:cNvSpPr>
            <a:spLocks noGrp="1" noChangeShapeType="1"/>
          </p:cNvSpPr>
          <p:nvPr/>
        </p:nvSpPr>
        <p:spPr>
          <a:xfrm>
            <a:off x="3687762" y="3948112"/>
            <a:ext cx="152400" cy="187325"/>
          </a:xfrm>
          <a:custGeom>
            <a:avLst/>
            <a:gdLst>
              <a:gd name="gd0" fmla="val 65536"/>
              <a:gd name="gd1" fmla="val 0"/>
              <a:gd name="gd2" fmla="val 0"/>
              <a:gd name="gd3" fmla="val 762000"/>
              <a:gd name="gd4" fmla="val 0"/>
              <a:gd name="gd5" fmla="val 1905000"/>
              <a:gd name="gd6" fmla="val 952500"/>
              <a:gd name="gd7" fmla="val 762000"/>
              <a:gd name="gd8" fmla="val 1905000"/>
              <a:gd name="gd9" fmla="val 0"/>
              <a:gd name="gd10" fmla="val 1905000"/>
              <a:gd name="gd11" fmla="val 1143000"/>
              <a:gd name="gd12" fmla="val 952500"/>
              <a:gd name="gd13" fmla="val 0"/>
              <a:gd name="gd14" fmla="val 0"/>
              <a:gd name="gd15" fmla="*/ w 0 1905000"/>
              <a:gd name="gd16" fmla="*/ h 0 1905000"/>
              <a:gd name="gd17" fmla="*/ w 21600 1905000"/>
              <a:gd name="gd18" fmla="*/ h 21600 1905000"/>
            </a:gdLst>
            <a:ahLst/>
            <a:cxnLst/>
            <a:rect l="gd15" t="gd16" r="gd17" b="gd18"/>
            <a:pathLst>
              <a:path w="1905000" h="190500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close/>
              </a:path>
              <a:path w="1905000" h="1905000"/>
            </a:pathLst>
          </a:custGeom>
          <a:solidFill>
            <a:schemeClr val="accent1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507" name="AutoShape 8"/>
          <p:cNvSpPr>
            <a:spLocks noGrp="1" noChangeShapeType="1"/>
          </p:cNvSpPr>
          <p:nvPr/>
        </p:nvSpPr>
        <p:spPr>
          <a:xfrm>
            <a:off x="4672012" y="1454150"/>
            <a:ext cx="931862" cy="931862"/>
          </a:xfrm>
          <a:prstGeom prst="ellipse">
            <a:avLst/>
          </a:prstGeom>
          <a:solidFill>
            <a:schemeClr val="accent2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pic>
        <p:nvPicPr>
          <p:cNvPr id="508" name="Picture 9"/>
          <p:cNvPicPr>
            <a:picLocks noGrp="1" noChangeAspect="1"/>
          </p:cNvPicPr>
          <p:nvPr/>
        </p:nvPicPr>
        <p:blipFill>
          <a:blip r:embed="rId2"/>
          <a:srcRect l="16915" r="16915"/>
          <a:stretch>
            <a:fillRect/>
          </a:stretch>
        </p:blipFill>
        <p:spPr>
          <a:xfrm>
            <a:off x="5040312" y="1393825"/>
            <a:ext cx="2232025" cy="2232025"/>
          </a:xfrm>
          <a:prstGeom prst="rect">
            <a:avLst/>
          </a:prstGeom>
          <a:noFill/>
        </p:spPr>
      </p:pic>
      <p:sp>
        <p:nvSpPr>
          <p:cNvPr id="509" name="TextBox 10"/>
          <p:cNvSpPr>
            <a:spLocks noGrp="1" noChangeShapeType="1"/>
          </p:cNvSpPr>
          <p:nvPr/>
        </p:nvSpPr>
        <p:spPr>
          <a:xfrm>
            <a:off x="4672012" y="3829050"/>
            <a:ext cx="2409825" cy="447675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>
              <a:lnSpc>
                <a:spcPct val="96000"/>
              </a:lnSpc>
            </a:pPr>
            <a:r>
              <a:rPr lang="en-US" sz="2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保护财产安全</a:t>
            </a:r>
            <a:endParaRPr lang="en-US" sz="20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0" name="Connector 11"/>
          <p:cNvSpPr>
            <a:spLocks noGrp="1" noChangeShapeType="1"/>
          </p:cNvSpPr>
          <p:nvPr/>
        </p:nvSpPr>
        <p:spPr>
          <a:xfrm>
            <a:off x="4776787" y="4446587"/>
            <a:ext cx="2676525" cy="0"/>
          </a:xfrm>
          <a:prstGeom prst="line">
            <a:avLst/>
          </a:prstGeom>
          <a:solidFill>
            <a:srgbClr val="59AE93"/>
          </a:solidFill>
          <a:ln w="9524">
            <a:solidFill>
              <a:srgbClr val="41856F"/>
            </a:solidFill>
            <a:round/>
          </a:ln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511" name="Connector 12"/>
          <p:cNvSpPr>
            <a:spLocks noGrp="1" noChangeShapeType="1"/>
          </p:cNvSpPr>
          <p:nvPr/>
        </p:nvSpPr>
        <p:spPr>
          <a:xfrm>
            <a:off x="7251700" y="4041775"/>
            <a:ext cx="207962" cy="0"/>
          </a:xfrm>
          <a:prstGeom prst="line">
            <a:avLst/>
          </a:prstGeom>
          <a:solidFill>
            <a:srgbClr val="59AE93"/>
          </a:solidFill>
          <a:ln w="38100">
            <a:solidFill>
              <a:srgbClr val="59AE93"/>
            </a:solidFill>
            <a:round/>
          </a:ln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512" name="Freeform 13"/>
          <p:cNvSpPr>
            <a:spLocks noGrp="1" noChangeShapeType="1"/>
          </p:cNvSpPr>
          <p:nvPr/>
        </p:nvSpPr>
        <p:spPr>
          <a:xfrm>
            <a:off x="7369175" y="3948112"/>
            <a:ext cx="152400" cy="187325"/>
          </a:xfrm>
          <a:custGeom>
            <a:avLst/>
            <a:gdLst>
              <a:gd name="gd0" fmla="val 65536"/>
              <a:gd name="gd1" fmla="val 0"/>
              <a:gd name="gd2" fmla="val 0"/>
              <a:gd name="gd3" fmla="val 762000"/>
              <a:gd name="gd4" fmla="val 0"/>
              <a:gd name="gd5" fmla="val 1905000"/>
              <a:gd name="gd6" fmla="val 952500"/>
              <a:gd name="gd7" fmla="val 762000"/>
              <a:gd name="gd8" fmla="val 1905000"/>
              <a:gd name="gd9" fmla="val 0"/>
              <a:gd name="gd10" fmla="val 1905000"/>
              <a:gd name="gd11" fmla="val 1143000"/>
              <a:gd name="gd12" fmla="val 952500"/>
              <a:gd name="gd13" fmla="val 0"/>
              <a:gd name="gd14" fmla="val 0"/>
              <a:gd name="gd15" fmla="*/ w 0 1905000"/>
              <a:gd name="gd16" fmla="*/ h 0 1905000"/>
              <a:gd name="gd17" fmla="*/ w 21600 1905000"/>
              <a:gd name="gd18" fmla="*/ h 21600 1905000"/>
            </a:gdLst>
            <a:ahLst/>
            <a:cxnLst/>
            <a:rect l="gd15" t="gd16" r="gd17" b="gd18"/>
            <a:pathLst>
              <a:path w="1905000" h="190500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close/>
              </a:path>
              <a:path w="1905000" h="1905000"/>
            </a:pathLst>
          </a:custGeom>
          <a:solidFill>
            <a:schemeClr val="accent2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513" name="AutoShape 14"/>
          <p:cNvSpPr>
            <a:spLocks noGrp="1" noChangeShapeType="1"/>
          </p:cNvSpPr>
          <p:nvPr/>
        </p:nvSpPr>
        <p:spPr>
          <a:xfrm>
            <a:off x="8372475" y="1454150"/>
            <a:ext cx="931862" cy="931862"/>
          </a:xfrm>
          <a:prstGeom prst="ellipse">
            <a:avLst/>
          </a:prstGeom>
          <a:solidFill>
            <a:schemeClr val="accent1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pic>
        <p:nvPicPr>
          <p:cNvPr id="514" name="Picture 15"/>
          <p:cNvPicPr>
            <a:picLocks noGrp="1" noChangeAspect="1"/>
          </p:cNvPicPr>
          <p:nvPr/>
        </p:nvPicPr>
        <p:blipFill>
          <a:blip r:embed="rId3"/>
          <a:srcRect l="21096" r="21096"/>
          <a:stretch>
            <a:fillRect/>
          </a:stretch>
        </p:blipFill>
        <p:spPr>
          <a:xfrm>
            <a:off x="8742362" y="1393825"/>
            <a:ext cx="2232025" cy="2232025"/>
          </a:xfrm>
          <a:prstGeom prst="rect">
            <a:avLst/>
          </a:prstGeom>
          <a:noFill/>
        </p:spPr>
      </p:pic>
      <p:sp>
        <p:nvSpPr>
          <p:cNvPr id="515" name="TextBox 16"/>
          <p:cNvSpPr>
            <a:spLocks noGrp="1" noChangeShapeType="1"/>
          </p:cNvSpPr>
          <p:nvPr/>
        </p:nvSpPr>
        <p:spPr>
          <a:xfrm>
            <a:off x="8372475" y="3829050"/>
            <a:ext cx="2409825" cy="447675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>
              <a:lnSpc>
                <a:spcPct val="96000"/>
              </a:lnSpc>
            </a:pPr>
            <a:r>
              <a:rPr lang="en-US" sz="2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维护科研秩序</a:t>
            </a:r>
            <a:endParaRPr lang="en-US" sz="20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6" name="Connector 17"/>
          <p:cNvSpPr>
            <a:spLocks noGrp="1" noChangeShapeType="1"/>
          </p:cNvSpPr>
          <p:nvPr/>
        </p:nvSpPr>
        <p:spPr>
          <a:xfrm>
            <a:off x="8477250" y="4446587"/>
            <a:ext cx="2676525" cy="0"/>
          </a:xfrm>
          <a:prstGeom prst="line">
            <a:avLst/>
          </a:prstGeom>
          <a:solidFill>
            <a:srgbClr val="689E5F"/>
          </a:solidFill>
          <a:ln w="9524">
            <a:solidFill>
              <a:srgbClr val="4E7747"/>
            </a:solidFill>
            <a:round/>
          </a:ln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517" name="Connector 18"/>
          <p:cNvSpPr>
            <a:spLocks noGrp="1" noChangeShapeType="1"/>
          </p:cNvSpPr>
          <p:nvPr/>
        </p:nvSpPr>
        <p:spPr>
          <a:xfrm>
            <a:off x="10952162" y="4041775"/>
            <a:ext cx="207962" cy="0"/>
          </a:xfrm>
          <a:prstGeom prst="line">
            <a:avLst/>
          </a:prstGeom>
          <a:solidFill>
            <a:srgbClr val="689E5F"/>
          </a:solidFill>
          <a:ln w="38100">
            <a:solidFill>
              <a:srgbClr val="689E5F"/>
            </a:solidFill>
            <a:round/>
          </a:ln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518" name="Freeform 19"/>
          <p:cNvSpPr>
            <a:spLocks noGrp="1" noChangeShapeType="1"/>
          </p:cNvSpPr>
          <p:nvPr/>
        </p:nvSpPr>
        <p:spPr>
          <a:xfrm>
            <a:off x="11071225" y="3948112"/>
            <a:ext cx="152400" cy="187325"/>
          </a:xfrm>
          <a:custGeom>
            <a:avLst/>
            <a:gdLst>
              <a:gd name="gd0" fmla="val 65536"/>
              <a:gd name="gd1" fmla="val 0"/>
              <a:gd name="gd2" fmla="val 0"/>
              <a:gd name="gd3" fmla="val 762000"/>
              <a:gd name="gd4" fmla="val 0"/>
              <a:gd name="gd5" fmla="val 1905000"/>
              <a:gd name="gd6" fmla="val 952500"/>
              <a:gd name="gd7" fmla="val 762000"/>
              <a:gd name="gd8" fmla="val 1905000"/>
              <a:gd name="gd9" fmla="val 0"/>
              <a:gd name="gd10" fmla="val 1905000"/>
              <a:gd name="gd11" fmla="val 1143000"/>
              <a:gd name="gd12" fmla="val 952500"/>
              <a:gd name="gd13" fmla="val 0"/>
              <a:gd name="gd14" fmla="val 0"/>
              <a:gd name="gd15" fmla="*/ w 0 1905000"/>
              <a:gd name="gd16" fmla="*/ h 0 1905000"/>
              <a:gd name="gd17" fmla="*/ w 21600 1905000"/>
              <a:gd name="gd18" fmla="*/ h 21600 1905000"/>
            </a:gdLst>
            <a:ahLst/>
            <a:cxnLst/>
            <a:rect l="gd15" t="gd16" r="gd17" b="gd18"/>
            <a:pathLst>
              <a:path w="1905000" h="190500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gd13" y="gd14"/>
                </a:lnTo>
                <a:close/>
              </a:path>
              <a:path w="1905000" h="1905000"/>
            </a:pathLst>
          </a:custGeom>
          <a:solidFill>
            <a:schemeClr val="accent1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520" name="TextBox 21"/>
          <p:cNvSpPr>
            <a:spLocks noGrp="1" noChangeShapeType="1"/>
          </p:cNvSpPr>
          <p:nvPr/>
        </p:nvSpPr>
        <p:spPr>
          <a:xfrm>
            <a:off x="4672012" y="4676775"/>
            <a:ext cx="2409825" cy="1047750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 algn="just">
              <a:lnSpc>
                <a:spcPct val="96000"/>
              </a:lnSpc>
            </a:pPr>
            <a:r>
              <a: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防止火灾造成实验室财产损失，降低经济损失。</a:t>
            </a:r>
            <a:endParaRPr lang="en-US" sz="15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1" name="TextBox 22"/>
          <p:cNvSpPr>
            <a:spLocks noGrp="1" noChangeShapeType="1"/>
          </p:cNvSpPr>
          <p:nvPr/>
        </p:nvSpPr>
        <p:spPr>
          <a:xfrm>
            <a:off x="8372475" y="4676775"/>
            <a:ext cx="2409825" cy="1047750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 algn="just">
              <a:lnSpc>
                <a:spcPct val="96000"/>
              </a:lnSpc>
            </a:pPr>
            <a:r>
              <a: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保障实验室的正常运行，确保科研工作的顺利进行。</a:t>
            </a:r>
            <a:endParaRPr lang="en-US" sz="15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2" name="TextBox 23"/>
          <p:cNvSpPr>
            <a:spLocks noGrp="1" noChangeShapeType="1"/>
          </p:cNvSpPr>
          <p:nvPr/>
        </p:nvSpPr>
        <p:spPr>
          <a:xfrm>
            <a:off x="8391525" y="1604962"/>
            <a:ext cx="581025" cy="457200"/>
          </a:xfrm>
          <a:prstGeom prst="rect">
            <a:avLst/>
          </a:prstGeom>
          <a:noFill/>
        </p:spPr>
        <p:txBody>
          <a:bodyPr lIns="114300" tIns="57150" rIns="114300" bIns="57150" anchor="ctr" anchorCtr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450"/>
              </a:spcBef>
            </a:pPr>
            <a:r>
              <a:rPr lang="en-US" sz="20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sz="2000" b="1" i="0" u="none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3" name="TextBox 24"/>
          <p:cNvSpPr>
            <a:spLocks noGrp="1" noChangeShapeType="1"/>
          </p:cNvSpPr>
          <p:nvPr/>
        </p:nvSpPr>
        <p:spPr>
          <a:xfrm>
            <a:off x="4691062" y="1604962"/>
            <a:ext cx="577850" cy="436562"/>
          </a:xfrm>
          <a:prstGeom prst="rect">
            <a:avLst/>
          </a:prstGeom>
          <a:noFill/>
        </p:spPr>
        <p:txBody>
          <a:bodyPr lIns="114300" tIns="57150" rIns="114300" bIns="57150" anchor="ctr" anchorCtr="0">
            <a:spAutoFit/>
          </a:bodyPr>
          <a:lstStyle/>
          <a:p>
            <a:pPr lvl="0">
              <a:lnSpc>
                <a:spcPct val="100000"/>
              </a:lnSpc>
              <a:spcBef>
                <a:spcPts val="450"/>
              </a:spcBef>
            </a:pPr>
            <a:r>
              <a:rPr lang="en-US" sz="20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sz="2000" b="1" i="0" u="none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4" name="TextBox 25"/>
          <p:cNvSpPr>
            <a:spLocks noGrp="1" noChangeShapeType="1"/>
          </p:cNvSpPr>
          <p:nvPr/>
        </p:nvSpPr>
        <p:spPr>
          <a:xfrm>
            <a:off x="981075" y="1604962"/>
            <a:ext cx="581025" cy="457200"/>
          </a:xfrm>
          <a:prstGeom prst="rect">
            <a:avLst/>
          </a:prstGeom>
          <a:noFill/>
        </p:spPr>
        <p:txBody>
          <a:bodyPr lIns="114300" tIns="57150" rIns="114300" bIns="57150" anchor="ctr" anchorCtr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450"/>
              </a:spcBef>
            </a:pPr>
            <a:r>
              <a:rPr lang="en-US" sz="20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sz="2000" b="1" i="0" u="none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25" name="Group 26"/>
          <p:cNvGrpSpPr/>
          <p:nvPr/>
        </p:nvGrpSpPr>
        <p:grpSpPr>
          <a:xfrm>
            <a:off x="455612" y="93662"/>
            <a:ext cx="10641012" cy="914400"/>
            <a:chOff x="454963" y="93878"/>
            <a:chExt cx="10641129" cy="914400"/>
          </a:xfrm>
        </p:grpSpPr>
        <p:sp>
          <p:nvSpPr>
            <p:cNvPr id="526" name="AutoShape 27"/>
            <p:cNvSpPr>
              <a:spLocks noChangeShapeType="1"/>
            </p:cNvSpPr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27" name="AutoShape 28"/>
            <p:cNvSpPr>
              <a:spLocks noChangeShapeType="1"/>
            </p:cNvSpPr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28" name="AutoShape 29"/>
            <p:cNvSpPr>
              <a:spLocks noChangeShapeType="1"/>
            </p:cNvSpPr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29" name="AutoShape 30"/>
            <p:cNvSpPr>
              <a:spLocks noChangeShapeType="1"/>
            </p:cNvSpPr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30" name="AutoShape 31"/>
            <p:cNvSpPr>
              <a:spLocks noChangeShapeType="1"/>
            </p:cNvSpPr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31" name="AutoShape 32"/>
            <p:cNvSpPr>
              <a:spLocks noChangeShapeType="1"/>
            </p:cNvSpPr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32" name="AutoShape 33"/>
            <p:cNvSpPr>
              <a:spLocks noChangeShapeType="1"/>
            </p:cNvSpPr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33" name="AutoShape 34"/>
            <p:cNvSpPr>
              <a:spLocks noChangeShapeType="1"/>
            </p:cNvSpPr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34" name="AutoShape 35"/>
            <p:cNvSpPr>
              <a:spLocks noChangeShapeType="1"/>
            </p:cNvSpPr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35" name="AutoShape 36"/>
            <p:cNvSpPr>
              <a:spLocks noChangeShapeType="1"/>
            </p:cNvSpPr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36" name="AutoShape 37"/>
            <p:cNvSpPr>
              <a:spLocks noChangeShapeType="1"/>
            </p:cNvSpPr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37" name="AutoShape 38"/>
            <p:cNvSpPr>
              <a:spLocks noChangeShapeType="1"/>
            </p:cNvSpPr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38" name="AutoShape 39"/>
            <p:cNvSpPr>
              <a:spLocks noChangeShapeType="1"/>
            </p:cNvSpPr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39" name="AutoShape 40"/>
            <p:cNvSpPr>
              <a:spLocks noChangeShapeType="1"/>
            </p:cNvSpPr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40" name="AutoShape 41"/>
            <p:cNvSpPr>
              <a:spLocks noChangeShapeType="1"/>
            </p:cNvSpPr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41" name="AutoShape 42"/>
            <p:cNvSpPr>
              <a:spLocks noChangeShapeType="1"/>
            </p:cNvSpPr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42" name="AutoShape 43"/>
            <p:cNvSpPr>
              <a:spLocks noChangeShapeType="1"/>
            </p:cNvSpPr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43" name="AutoShape 44"/>
            <p:cNvSpPr>
              <a:spLocks noChangeShapeType="1"/>
            </p:cNvSpPr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44" name="AutoShape 45"/>
            <p:cNvSpPr>
              <a:spLocks noChangeShapeType="1"/>
            </p:cNvSpPr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45" name="AutoShape 46"/>
            <p:cNvSpPr>
              <a:spLocks noChangeShapeType="1"/>
            </p:cNvSpPr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46" name="TextBox 47"/>
            <p:cNvSpPr>
              <a:spLocks noChangeShapeType="1"/>
            </p:cNvSpPr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noFill/>
          </p:spPr>
          <p:txBody>
            <a:bodyPr lIns="123825" tIns="123825" rIns="57150" bIns="123825" anchor="t">
              <a:spAutoFit/>
            </a:bodyPr>
            <a:lstStyle/>
            <a:p>
              <a:pPr lvl="0">
                <a:lnSpc>
                  <a:spcPct val="140000"/>
                </a:lnSpc>
              </a:pPr>
              <a:r>
                <a:rPr lang="en-US" sz="3000" b="1" i="0" u="none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实验室消防安全的重要性</a:t>
              </a:r>
              <a:endParaRPr lang="en-US" sz="3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218055" y="21164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435" y="1360170"/>
            <a:ext cx="2238375" cy="23799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5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AutoShape 2"/>
          <p:cNvSpPr>
            <a:spLocks noGrp="1" noChangeShapeType="1"/>
          </p:cNvSpPr>
          <p:nvPr/>
        </p:nvSpPr>
        <p:spPr>
          <a:xfrm rot="3840000" flipV="1">
            <a:off x="1527175" y="1470025"/>
            <a:ext cx="2109787" cy="2217737"/>
          </a:xfrm>
          <a:custGeom>
            <a:avLst>
              <a:gd name="adj0" fmla="val 11794"/>
            </a:avLst>
            <a:gdLst>
              <a:gd name="gd0" fmla="val 65536"/>
              <a:gd name="gd1" fmla="val adj0"/>
              <a:gd name="gd2" fmla="+- 21600 0 adj0"/>
              <a:gd name="gd3" fmla="*/ adj0 1 2"/>
              <a:gd name="gd4" fmla="+- 21600 0 gd3"/>
              <a:gd name="gd5" fmla="+- adj0 21600 0"/>
              <a:gd name="gd6" fmla="*/ gd5 1 2"/>
              <a:gd name="gd7" fmla="+- gd2 0 0"/>
              <a:gd name="gd8" fmla="*/ gd7 1 2"/>
              <a:gd name="gd9" fmla="*/ 21600 21600 adj0"/>
              <a:gd name="gd10" fmla="*/ gd9 1 2"/>
              <a:gd name="gd11" fmla="+- 21600 0 gd10"/>
              <a:gd name="gd12" fmla="*/ 21600 1 2"/>
              <a:gd name="gd13" fmla="+- adj0 0 gd12"/>
              <a:gd name="gd14" fmla="?: gd13 gd11 0"/>
              <a:gd name="gd15" fmla="?: gd13 gd10 21600"/>
              <a:gd name="gd16" fmla="val gd1"/>
              <a:gd name="gd17" fmla="val 0"/>
              <a:gd name="gd18" fmla="val 0"/>
              <a:gd name="gd19" fmla="val 21600"/>
              <a:gd name="gd20" fmla="val gd2"/>
              <a:gd name="gd21" fmla="val 21600"/>
              <a:gd name="gd22" fmla="val 21600"/>
              <a:gd name="gd23" fmla="val 0"/>
              <a:gd name="gd24" fmla="*/ w 1800 21600"/>
              <a:gd name="gd25" fmla="*/ h 1800 21600"/>
              <a:gd name="gd26" fmla="*/ w 19800 21600"/>
              <a:gd name="gd27" fmla="*/ h 19800 21600"/>
              <a:gd name="gd28" fmla="*/ w adj0 21600"/>
              <a:gd name="gd29" fmla="*/ h 0 1"/>
            </a:gdLst>
            <a:ahLst>
              <a:ahXY gdRefX="adj0" minX="adj0">
                <a:pos x="gd28" y="gd29"/>
              </a:ahXY>
            </a:ahLst>
            <a:cxnLst/>
            <a:rect l="gd24" t="gd25" r="gd26" b="gd27"/>
            <a:pathLst>
              <a:path w="21600" h="21600">
                <a:moveTo>
                  <a:pt x="gd16" y="gd17"/>
                </a:moveTo>
                <a:lnTo>
                  <a:pt x="gd18" y="gd19"/>
                </a:lnTo>
                <a:lnTo>
                  <a:pt x="gd20" y="gd21"/>
                </a:lnTo>
                <a:lnTo>
                  <a:pt x="gd22" y="gd23"/>
                </a:lnTo>
                <a:close/>
              </a:path>
              <a:path w="21600" h="21600"/>
            </a:pathLst>
          </a:custGeom>
          <a:solidFill>
            <a:schemeClr val="accent1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549" name="TextBox 3"/>
          <p:cNvSpPr>
            <a:spLocks noGrp="1" noChangeShapeType="1"/>
          </p:cNvSpPr>
          <p:nvPr/>
        </p:nvSpPr>
        <p:spPr>
          <a:xfrm>
            <a:off x="1327150" y="4591050"/>
            <a:ext cx="2451100" cy="1287462"/>
          </a:xfrm>
          <a:prstGeom prst="rect">
            <a:avLst/>
          </a:prstGeom>
          <a:noFill/>
        </p:spPr>
        <p:txBody>
          <a:bodyPr lIns="114300" tIns="57150" rIns="114300" bIns="57150" anchor="t"/>
          <a:lstStyle/>
          <a:p>
            <a:pPr lvl="0" algn="just">
              <a:lnSpc>
                <a:spcPct val="120000"/>
              </a:lnSpc>
            </a:pPr>
            <a:r>
              <a: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如电线短路、设备过热等。</a:t>
            </a:r>
            <a:endParaRPr lang="en-US" sz="15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1" name="AutoShape 5"/>
          <p:cNvSpPr>
            <a:spLocks noGrp="1" noChangeShapeType="1"/>
          </p:cNvSpPr>
          <p:nvPr/>
        </p:nvSpPr>
        <p:spPr>
          <a:xfrm rot="3840000" flipV="1">
            <a:off x="5041900" y="1457325"/>
            <a:ext cx="2109787" cy="2217737"/>
          </a:xfrm>
          <a:custGeom>
            <a:avLst>
              <a:gd name="adj0" fmla="val 11794"/>
            </a:avLst>
            <a:gdLst>
              <a:gd name="gd0" fmla="val 65536"/>
              <a:gd name="gd1" fmla="val adj0"/>
              <a:gd name="gd2" fmla="+- 21600 0 adj0"/>
              <a:gd name="gd3" fmla="*/ adj0 1 2"/>
              <a:gd name="gd4" fmla="+- 21600 0 gd3"/>
              <a:gd name="gd5" fmla="+- adj0 21600 0"/>
              <a:gd name="gd6" fmla="*/ gd5 1 2"/>
              <a:gd name="gd7" fmla="+- gd2 0 0"/>
              <a:gd name="gd8" fmla="*/ gd7 1 2"/>
              <a:gd name="gd9" fmla="*/ 21600 21600 adj0"/>
              <a:gd name="gd10" fmla="*/ gd9 1 2"/>
              <a:gd name="gd11" fmla="+- 21600 0 gd10"/>
              <a:gd name="gd12" fmla="*/ 21600 1 2"/>
              <a:gd name="gd13" fmla="+- adj0 0 gd12"/>
              <a:gd name="gd14" fmla="?: gd13 gd11 0"/>
              <a:gd name="gd15" fmla="?: gd13 gd10 21600"/>
              <a:gd name="gd16" fmla="val gd1"/>
              <a:gd name="gd17" fmla="val 0"/>
              <a:gd name="gd18" fmla="val 0"/>
              <a:gd name="gd19" fmla="val 21600"/>
              <a:gd name="gd20" fmla="val gd2"/>
              <a:gd name="gd21" fmla="val 21600"/>
              <a:gd name="gd22" fmla="val 21600"/>
              <a:gd name="gd23" fmla="val 0"/>
              <a:gd name="gd24" fmla="*/ w 1800 21600"/>
              <a:gd name="gd25" fmla="*/ h 1800 21600"/>
              <a:gd name="gd26" fmla="*/ w 19800 21600"/>
              <a:gd name="gd27" fmla="*/ h 19800 21600"/>
              <a:gd name="gd28" fmla="*/ w adj0 21600"/>
              <a:gd name="gd29" fmla="*/ h 0 1"/>
            </a:gdLst>
            <a:ahLst>
              <a:ahXY gdRefX="adj0" minX="adj0">
                <a:pos x="gd28" y="gd29"/>
              </a:ahXY>
            </a:ahLst>
            <a:cxnLst/>
            <a:rect l="gd24" t="gd25" r="gd26" b="gd27"/>
            <a:pathLst>
              <a:path w="21600" h="21600">
                <a:moveTo>
                  <a:pt x="gd16" y="gd17"/>
                </a:moveTo>
                <a:lnTo>
                  <a:pt x="gd18" y="gd19"/>
                </a:lnTo>
                <a:lnTo>
                  <a:pt x="gd20" y="gd21"/>
                </a:lnTo>
                <a:lnTo>
                  <a:pt x="gd22" y="gd23"/>
                </a:lnTo>
                <a:close/>
              </a:path>
              <a:path w="21600" h="21600"/>
            </a:pathLst>
          </a:custGeom>
          <a:solidFill>
            <a:schemeClr val="accent2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553" name="AutoShape 7"/>
          <p:cNvSpPr>
            <a:spLocks noGrp="1" noChangeShapeType="1"/>
          </p:cNvSpPr>
          <p:nvPr/>
        </p:nvSpPr>
        <p:spPr>
          <a:xfrm rot="3840000" flipV="1">
            <a:off x="8710612" y="1419225"/>
            <a:ext cx="2109787" cy="2217737"/>
          </a:xfrm>
          <a:custGeom>
            <a:avLst>
              <a:gd name="adj0" fmla="val 11794"/>
            </a:avLst>
            <a:gdLst>
              <a:gd name="gd0" fmla="val 65536"/>
              <a:gd name="gd1" fmla="val adj0"/>
              <a:gd name="gd2" fmla="+- 21600 0 adj0"/>
              <a:gd name="gd3" fmla="*/ adj0 1 2"/>
              <a:gd name="gd4" fmla="+- 21600 0 gd3"/>
              <a:gd name="gd5" fmla="+- adj0 21600 0"/>
              <a:gd name="gd6" fmla="*/ gd5 1 2"/>
              <a:gd name="gd7" fmla="+- gd2 0 0"/>
              <a:gd name="gd8" fmla="*/ gd7 1 2"/>
              <a:gd name="gd9" fmla="*/ 21600 21600 adj0"/>
              <a:gd name="gd10" fmla="*/ gd9 1 2"/>
              <a:gd name="gd11" fmla="+- 21600 0 gd10"/>
              <a:gd name="gd12" fmla="*/ 21600 1 2"/>
              <a:gd name="gd13" fmla="+- adj0 0 gd12"/>
              <a:gd name="gd14" fmla="?: gd13 gd11 0"/>
              <a:gd name="gd15" fmla="?: gd13 gd10 21600"/>
              <a:gd name="gd16" fmla="val gd1"/>
              <a:gd name="gd17" fmla="val 0"/>
              <a:gd name="gd18" fmla="val 0"/>
              <a:gd name="gd19" fmla="val 21600"/>
              <a:gd name="gd20" fmla="val gd2"/>
              <a:gd name="gd21" fmla="val 21600"/>
              <a:gd name="gd22" fmla="val 21600"/>
              <a:gd name="gd23" fmla="val 0"/>
              <a:gd name="gd24" fmla="*/ w 1800 21600"/>
              <a:gd name="gd25" fmla="*/ h 1800 21600"/>
              <a:gd name="gd26" fmla="*/ w 19800 21600"/>
              <a:gd name="gd27" fmla="*/ h 19800 21600"/>
              <a:gd name="gd28" fmla="*/ w adj0 21600"/>
              <a:gd name="gd29" fmla="*/ h 0 1"/>
            </a:gdLst>
            <a:ahLst>
              <a:ahXY gdRefX="adj0" minX="adj0">
                <a:pos x="gd28" y="gd29"/>
              </a:ahXY>
            </a:ahLst>
            <a:cxnLst/>
            <a:rect l="gd24" t="gd25" r="gd26" b="gd27"/>
            <a:pathLst>
              <a:path w="21600" h="21600">
                <a:moveTo>
                  <a:pt x="gd16" y="gd17"/>
                </a:moveTo>
                <a:lnTo>
                  <a:pt x="gd18" y="gd19"/>
                </a:lnTo>
                <a:lnTo>
                  <a:pt x="gd20" y="gd21"/>
                </a:lnTo>
                <a:lnTo>
                  <a:pt x="gd22" y="gd23"/>
                </a:lnTo>
                <a:close/>
              </a:path>
              <a:path w="21600" h="21600"/>
            </a:pathLst>
          </a:custGeom>
          <a:solidFill>
            <a:schemeClr val="accent1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pic>
        <p:nvPicPr>
          <p:cNvPr id="554" name="Picture 8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72537" y="1536700"/>
            <a:ext cx="1898650" cy="1898650"/>
          </a:xfrm>
          <a:prstGeom prst="rect">
            <a:avLst/>
          </a:prstGeom>
          <a:noFill/>
        </p:spPr>
      </p:pic>
      <p:sp>
        <p:nvSpPr>
          <p:cNvPr id="555" name="TextBox 9"/>
          <p:cNvSpPr>
            <a:spLocks noGrp="1" noChangeShapeType="1"/>
          </p:cNvSpPr>
          <p:nvPr/>
        </p:nvSpPr>
        <p:spPr>
          <a:xfrm>
            <a:off x="1066800" y="3767137"/>
            <a:ext cx="2971800" cy="485775"/>
          </a:xfrm>
          <a:prstGeom prst="rect">
            <a:avLst/>
          </a:prstGeom>
          <a:noFill/>
        </p:spPr>
        <p:txBody>
          <a:bodyPr lIns="114300" tIns="57150" rIns="114300" bIns="57150" anchor="t"/>
          <a:lstStyle/>
          <a:p>
            <a:pPr lvl="0" algn="ctr">
              <a:lnSpc>
                <a:spcPct val="96000"/>
              </a:lnSpc>
            </a:pPr>
            <a:r>
              <a:rPr lang="en-US" sz="23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电器设备故障</a:t>
            </a:r>
            <a:endParaRPr lang="en-US" sz="23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56" name="Group 10"/>
          <p:cNvGrpSpPr/>
          <p:nvPr/>
        </p:nvGrpSpPr>
        <p:grpSpPr>
          <a:xfrm>
            <a:off x="1227137" y="4351337"/>
            <a:ext cx="2651125" cy="96837"/>
            <a:chOff x="1226739" y="4350852"/>
            <a:chExt cx="2651083" cy="97536"/>
          </a:xfrm>
        </p:grpSpPr>
        <p:sp>
          <p:nvSpPr>
            <p:cNvPr id="557" name="Connector 11"/>
            <p:cNvSpPr>
              <a:spLocks noChangeShapeType="1"/>
            </p:cNvSpPr>
            <p:nvPr/>
          </p:nvSpPr>
          <p:spPr>
            <a:xfrm flipV="1">
              <a:off x="1287927" y="4399620"/>
              <a:ext cx="2492359" cy="4740"/>
            </a:xfrm>
            <a:prstGeom prst="line">
              <a:avLst/>
            </a:prstGeom>
            <a:solidFill>
              <a:srgbClr val="689E5F"/>
            </a:solidFill>
            <a:ln w="9524">
              <a:solidFill>
                <a:srgbClr val="689E5F"/>
              </a:solidFill>
              <a:round/>
            </a:ln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58" name="AutoShape 12"/>
            <p:cNvSpPr>
              <a:spLocks noChangeShapeType="1"/>
            </p:cNvSpPr>
            <p:nvPr/>
          </p:nvSpPr>
          <p:spPr>
            <a:xfrm>
              <a:off x="1226739" y="4350852"/>
              <a:ext cx="97536" cy="97536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59" name="AutoShape 13"/>
            <p:cNvSpPr>
              <a:spLocks noChangeShapeType="1"/>
            </p:cNvSpPr>
            <p:nvPr/>
          </p:nvSpPr>
          <p:spPr>
            <a:xfrm>
              <a:off x="3780286" y="4350852"/>
              <a:ext cx="97536" cy="97536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</p:grpSp>
      <p:sp>
        <p:nvSpPr>
          <p:cNvPr id="560" name="TextBox 14"/>
          <p:cNvSpPr>
            <a:spLocks noGrp="1" noChangeShapeType="1"/>
          </p:cNvSpPr>
          <p:nvPr/>
        </p:nvSpPr>
        <p:spPr>
          <a:xfrm>
            <a:off x="4892675" y="4591050"/>
            <a:ext cx="2451100" cy="1287462"/>
          </a:xfrm>
          <a:prstGeom prst="rect">
            <a:avLst/>
          </a:prstGeom>
          <a:noFill/>
        </p:spPr>
        <p:txBody>
          <a:bodyPr lIns="114300" tIns="57150" rIns="114300" bIns="57150" anchor="t"/>
          <a:lstStyle/>
          <a:p>
            <a:pPr lvl="0" algn="just">
              <a:lnSpc>
                <a:spcPct val="120000"/>
              </a:lnSpc>
            </a:pPr>
            <a:r>
              <a: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如易燃易爆化学品、有机溶剂等。</a:t>
            </a:r>
            <a:endParaRPr lang="en-US" sz="15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1" name="TextBox 15"/>
          <p:cNvSpPr>
            <a:spLocks noGrp="1" noChangeShapeType="1"/>
          </p:cNvSpPr>
          <p:nvPr/>
        </p:nvSpPr>
        <p:spPr>
          <a:xfrm>
            <a:off x="4641850" y="3746500"/>
            <a:ext cx="2952750" cy="485775"/>
          </a:xfrm>
          <a:prstGeom prst="rect">
            <a:avLst/>
          </a:prstGeom>
          <a:noFill/>
        </p:spPr>
        <p:txBody>
          <a:bodyPr lIns="114300" tIns="57150" rIns="114300" bIns="57150" anchor="t"/>
          <a:lstStyle/>
          <a:p>
            <a:pPr lvl="0" algn="ctr">
              <a:lnSpc>
                <a:spcPct val="96000"/>
              </a:lnSpc>
            </a:pPr>
            <a:r>
              <a:rPr lang="en-US" sz="23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化学品泄漏</a:t>
            </a:r>
            <a:endParaRPr lang="en-US" sz="23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62" name="Group 16"/>
          <p:cNvGrpSpPr/>
          <p:nvPr/>
        </p:nvGrpSpPr>
        <p:grpSpPr>
          <a:xfrm>
            <a:off x="4792662" y="4351337"/>
            <a:ext cx="2651125" cy="96837"/>
            <a:chOff x="4792260" y="4350852"/>
            <a:chExt cx="2651083" cy="97536"/>
          </a:xfrm>
        </p:grpSpPr>
        <p:sp>
          <p:nvSpPr>
            <p:cNvPr id="563" name="Connector 17"/>
            <p:cNvSpPr>
              <a:spLocks noChangeShapeType="1"/>
            </p:cNvSpPr>
            <p:nvPr/>
          </p:nvSpPr>
          <p:spPr>
            <a:xfrm flipV="1">
              <a:off x="4853447" y="4399620"/>
              <a:ext cx="2492359" cy="4740"/>
            </a:xfrm>
            <a:prstGeom prst="line">
              <a:avLst/>
            </a:prstGeom>
            <a:solidFill>
              <a:srgbClr val="59AE93"/>
            </a:solidFill>
            <a:ln w="9524">
              <a:solidFill>
                <a:srgbClr val="59AE93"/>
              </a:solidFill>
              <a:round/>
            </a:ln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64" name="AutoShape 18"/>
            <p:cNvSpPr>
              <a:spLocks noChangeShapeType="1"/>
            </p:cNvSpPr>
            <p:nvPr/>
          </p:nvSpPr>
          <p:spPr>
            <a:xfrm>
              <a:off x="4792260" y="4350852"/>
              <a:ext cx="97536" cy="97536"/>
            </a:xfrm>
            <a:prstGeom prst="ellipse">
              <a:avLst/>
            </a:prstGeom>
            <a:solidFill>
              <a:schemeClr val="accent2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65" name="AutoShape 19"/>
            <p:cNvSpPr>
              <a:spLocks noChangeShapeType="1"/>
            </p:cNvSpPr>
            <p:nvPr/>
          </p:nvSpPr>
          <p:spPr>
            <a:xfrm>
              <a:off x="7345807" y="4350852"/>
              <a:ext cx="97536" cy="97536"/>
            </a:xfrm>
            <a:prstGeom prst="ellipse">
              <a:avLst/>
            </a:prstGeom>
            <a:solidFill>
              <a:schemeClr val="accent2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</p:grpSp>
      <p:sp>
        <p:nvSpPr>
          <p:cNvPr id="566" name="TextBox 20"/>
          <p:cNvSpPr>
            <a:spLocks noGrp="1" noChangeShapeType="1"/>
          </p:cNvSpPr>
          <p:nvPr/>
        </p:nvSpPr>
        <p:spPr>
          <a:xfrm>
            <a:off x="8596312" y="4591050"/>
            <a:ext cx="2451100" cy="1287462"/>
          </a:xfrm>
          <a:prstGeom prst="rect">
            <a:avLst/>
          </a:prstGeom>
          <a:noFill/>
        </p:spPr>
        <p:txBody>
          <a:bodyPr lIns="114300" tIns="57150" rIns="114300" bIns="57150" anchor="t"/>
          <a:lstStyle/>
          <a:p>
            <a:pPr lvl="0" algn="just">
              <a:lnSpc>
                <a:spcPct val="120000"/>
              </a:lnSpc>
            </a:pPr>
            <a:r>
              <a: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如违反操作规程、使用不当等。</a:t>
            </a:r>
            <a:endParaRPr lang="en-US" sz="15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7" name="TextBox 21"/>
          <p:cNvSpPr>
            <a:spLocks noGrp="1" noChangeShapeType="1"/>
          </p:cNvSpPr>
          <p:nvPr/>
        </p:nvSpPr>
        <p:spPr>
          <a:xfrm>
            <a:off x="8312150" y="3746500"/>
            <a:ext cx="3019425" cy="485775"/>
          </a:xfrm>
          <a:prstGeom prst="rect">
            <a:avLst/>
          </a:prstGeom>
          <a:noFill/>
        </p:spPr>
        <p:txBody>
          <a:bodyPr lIns="114300" tIns="57150" rIns="114300" bIns="57150" anchor="t"/>
          <a:lstStyle/>
          <a:p>
            <a:pPr lvl="0" algn="ctr">
              <a:lnSpc>
                <a:spcPct val="96000"/>
              </a:lnSpc>
            </a:pPr>
            <a:r>
              <a:rPr lang="en-US" sz="23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实验操作失误</a:t>
            </a:r>
            <a:endParaRPr lang="en-US" sz="23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68" name="Group 22"/>
          <p:cNvGrpSpPr/>
          <p:nvPr/>
        </p:nvGrpSpPr>
        <p:grpSpPr>
          <a:xfrm>
            <a:off x="8496300" y="4351337"/>
            <a:ext cx="2651125" cy="96837"/>
            <a:chOff x="8495679" y="4350852"/>
            <a:chExt cx="2651083" cy="97536"/>
          </a:xfrm>
        </p:grpSpPr>
        <p:sp>
          <p:nvSpPr>
            <p:cNvPr id="569" name="Connector 23"/>
            <p:cNvSpPr>
              <a:spLocks noChangeShapeType="1"/>
            </p:cNvSpPr>
            <p:nvPr/>
          </p:nvSpPr>
          <p:spPr>
            <a:xfrm flipV="1">
              <a:off x="8556866" y="4399620"/>
              <a:ext cx="2492359" cy="4740"/>
            </a:xfrm>
            <a:prstGeom prst="line">
              <a:avLst/>
            </a:prstGeom>
            <a:solidFill>
              <a:srgbClr val="689E5F"/>
            </a:solidFill>
            <a:ln w="9524">
              <a:solidFill>
                <a:srgbClr val="689E5F"/>
              </a:solidFill>
              <a:round/>
            </a:ln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70" name="AutoShape 24"/>
            <p:cNvSpPr>
              <a:spLocks noChangeShapeType="1"/>
            </p:cNvSpPr>
            <p:nvPr/>
          </p:nvSpPr>
          <p:spPr>
            <a:xfrm>
              <a:off x="8495679" y="4350852"/>
              <a:ext cx="97536" cy="97536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71" name="AutoShape 25"/>
            <p:cNvSpPr>
              <a:spLocks noChangeShapeType="1"/>
            </p:cNvSpPr>
            <p:nvPr/>
          </p:nvSpPr>
          <p:spPr>
            <a:xfrm>
              <a:off x="11049226" y="4350852"/>
              <a:ext cx="97536" cy="97536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</p:grpSp>
      <p:grpSp>
        <p:nvGrpSpPr>
          <p:cNvPr id="572" name="Group 26"/>
          <p:cNvGrpSpPr/>
          <p:nvPr/>
        </p:nvGrpSpPr>
        <p:grpSpPr>
          <a:xfrm>
            <a:off x="455612" y="93662"/>
            <a:ext cx="10641012" cy="914400"/>
            <a:chOff x="454963" y="93878"/>
            <a:chExt cx="10641129" cy="914400"/>
          </a:xfrm>
        </p:grpSpPr>
        <p:sp>
          <p:nvSpPr>
            <p:cNvPr id="573" name="AutoShape 27"/>
            <p:cNvSpPr>
              <a:spLocks noChangeShapeType="1"/>
            </p:cNvSpPr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74" name="AutoShape 28"/>
            <p:cNvSpPr>
              <a:spLocks noChangeShapeType="1"/>
            </p:cNvSpPr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75" name="AutoShape 29"/>
            <p:cNvSpPr>
              <a:spLocks noChangeShapeType="1"/>
            </p:cNvSpPr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76" name="AutoShape 30"/>
            <p:cNvSpPr>
              <a:spLocks noChangeShapeType="1"/>
            </p:cNvSpPr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77" name="AutoShape 31"/>
            <p:cNvSpPr>
              <a:spLocks noChangeShapeType="1"/>
            </p:cNvSpPr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78" name="AutoShape 32"/>
            <p:cNvSpPr>
              <a:spLocks noChangeShapeType="1"/>
            </p:cNvSpPr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79" name="AutoShape 33"/>
            <p:cNvSpPr>
              <a:spLocks noChangeShapeType="1"/>
            </p:cNvSpPr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80" name="AutoShape 34"/>
            <p:cNvSpPr>
              <a:spLocks noChangeShapeType="1"/>
            </p:cNvSpPr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81" name="AutoShape 35"/>
            <p:cNvSpPr>
              <a:spLocks noChangeShapeType="1"/>
            </p:cNvSpPr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82" name="AutoShape 36"/>
            <p:cNvSpPr>
              <a:spLocks noChangeShapeType="1"/>
            </p:cNvSpPr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83" name="AutoShape 37"/>
            <p:cNvSpPr>
              <a:spLocks noChangeShapeType="1"/>
            </p:cNvSpPr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84" name="AutoShape 38"/>
            <p:cNvSpPr>
              <a:spLocks noChangeShapeType="1"/>
            </p:cNvSpPr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85" name="AutoShape 39"/>
            <p:cNvSpPr>
              <a:spLocks noChangeShapeType="1"/>
            </p:cNvSpPr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86" name="AutoShape 40"/>
            <p:cNvSpPr>
              <a:spLocks noChangeShapeType="1"/>
            </p:cNvSpPr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87" name="AutoShape 41"/>
            <p:cNvSpPr>
              <a:spLocks noChangeShapeType="1"/>
            </p:cNvSpPr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88" name="AutoShape 42"/>
            <p:cNvSpPr>
              <a:spLocks noChangeShapeType="1"/>
            </p:cNvSpPr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89" name="AutoShape 43"/>
            <p:cNvSpPr>
              <a:spLocks noChangeShapeType="1"/>
            </p:cNvSpPr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90" name="AutoShape 44"/>
            <p:cNvSpPr>
              <a:spLocks noChangeShapeType="1"/>
            </p:cNvSpPr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91" name="AutoShape 45"/>
            <p:cNvSpPr>
              <a:spLocks noChangeShapeType="1"/>
            </p:cNvSpPr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92" name="AutoShape 46"/>
            <p:cNvSpPr>
              <a:spLocks noChangeShapeType="1"/>
            </p:cNvSpPr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593" name="TextBox 47"/>
            <p:cNvSpPr>
              <a:spLocks noChangeShapeType="1"/>
            </p:cNvSpPr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noFill/>
          </p:spPr>
          <p:txBody>
            <a:bodyPr lIns="123825" tIns="123825" rIns="57150" bIns="123825" anchor="t">
              <a:spAutoFit/>
            </a:bodyPr>
            <a:lstStyle/>
            <a:p>
              <a:pPr lvl="0">
                <a:lnSpc>
                  <a:spcPct val="140000"/>
                </a:lnSpc>
              </a:pPr>
              <a:r>
                <a:rPr lang="en-US" sz="3000" b="1" i="0" u="none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常见的实验室火灾原因</a:t>
              </a:r>
              <a:endParaRPr lang="en-US" sz="3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805" y="1445895"/>
            <a:ext cx="2256790" cy="2055495"/>
          </a:xfrm>
          <a:prstGeom prst="rect">
            <a:avLst/>
          </a:prstGeom>
        </p:spPr>
      </p:pic>
      <p:pic>
        <p:nvPicPr>
          <p:cNvPr id="2" name="Picture 4"/>
          <p:cNvPicPr>
            <a:picLocks noGrp="1" noChangeAspect="1"/>
          </p:cNvPicPr>
          <p:nvPr/>
        </p:nvPicPr>
        <p:blipFill>
          <a:blip r:embed="rId4"/>
          <a:srcRect l="16383" r="16383"/>
          <a:stretch>
            <a:fillRect/>
          </a:stretch>
        </p:blipFill>
        <p:spPr>
          <a:xfrm>
            <a:off x="5026660" y="1406525"/>
            <a:ext cx="2176145" cy="2071370"/>
          </a:xfrm>
          <a:prstGeom prst="rect">
            <a:avLst/>
          </a:prstGeom>
          <a:noFill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2220" y="1365885"/>
            <a:ext cx="2037715" cy="21831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5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Freeform 3"/>
          <p:cNvSpPr>
            <a:spLocks noGrp="1" noChangeShapeType="1"/>
          </p:cNvSpPr>
          <p:nvPr/>
        </p:nvSpPr>
        <p:spPr>
          <a:xfrm>
            <a:off x="539750" y="1489075"/>
            <a:ext cx="1511300" cy="1373187"/>
          </a:xfrm>
          <a:custGeom>
            <a:avLst/>
            <a:gdLst>
              <a:gd name="gd0" fmla="val 65536"/>
              <a:gd name="gd1" fmla="val 0"/>
              <a:gd name="gd2" fmla="val 0"/>
              <a:gd name="gd3" fmla="val 1046892"/>
              <a:gd name="gd4" fmla="val 0"/>
              <a:gd name="gd5" fmla="val 1181062"/>
              <a:gd name="gd6" fmla="val 0"/>
              <a:gd name="gd7" fmla="val 1181062"/>
              <a:gd name="gd8" fmla="val 134170"/>
              <a:gd name="gd9" fmla="val 1181062"/>
              <a:gd name="gd10" fmla="val 1073360"/>
              <a:gd name="gd11" fmla="val 134170"/>
              <a:gd name="gd12" fmla="val 1073360"/>
              <a:gd name="gd13" fmla="val 0"/>
              <a:gd name="gd14" fmla="val 1073360"/>
              <a:gd name="gd15" fmla="val 0"/>
              <a:gd name="gd16" fmla="val 939190"/>
              <a:gd name="gd17" fmla="val 0"/>
              <a:gd name="gd18" fmla="val 0"/>
              <a:gd name="gd19" fmla="*/ w 0 1181062"/>
              <a:gd name="gd20" fmla="*/ h 0 1073360"/>
              <a:gd name="gd21" fmla="*/ w 21600 1181062"/>
              <a:gd name="gd22" fmla="*/ h 21600 1073360"/>
            </a:gdLst>
            <a:ahLst/>
            <a:cxnLst/>
            <a:rect l="gd19" t="gd20" r="gd21" b="gd22"/>
            <a:pathLst>
              <a:path w="1181062" h="1073360">
                <a:moveTo>
                  <a:pt x="gd1" y="gd2"/>
                </a:moveTo>
                <a:lnTo>
                  <a:pt x="gd3" y="gd4"/>
                </a:lnTo>
                <a:lnTo>
                  <a:pt x="1181062" y="0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0" y="1073360"/>
                </a:lnTo>
                <a:lnTo>
                  <a:pt x="gd15" y="gd16"/>
                </a:lnTo>
                <a:lnTo>
                  <a:pt x="gd17" y="gd18"/>
                </a:lnTo>
                <a:close/>
              </a:path>
              <a:path w="1181062" h="1073360"/>
            </a:pathLst>
          </a:custGeom>
          <a:solidFill>
            <a:schemeClr val="accent2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597" name="TextBox 4"/>
          <p:cNvSpPr>
            <a:spLocks noGrp="1" noChangeShapeType="1"/>
          </p:cNvSpPr>
          <p:nvPr/>
        </p:nvSpPr>
        <p:spPr>
          <a:xfrm>
            <a:off x="739775" y="1370012"/>
            <a:ext cx="1111250" cy="1616075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57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sz="5700" b="1" i="0" u="none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8" name="Freeform 5"/>
          <p:cNvSpPr>
            <a:spLocks noGrp="1" noChangeShapeType="1"/>
          </p:cNvSpPr>
          <p:nvPr/>
        </p:nvSpPr>
        <p:spPr>
          <a:xfrm>
            <a:off x="539750" y="3205162"/>
            <a:ext cx="1511300" cy="1373187"/>
          </a:xfrm>
          <a:custGeom>
            <a:avLst/>
            <a:gdLst>
              <a:gd name="gd0" fmla="val 65536"/>
              <a:gd name="gd1" fmla="val 0"/>
              <a:gd name="gd2" fmla="val 0"/>
              <a:gd name="gd3" fmla="val 1046892"/>
              <a:gd name="gd4" fmla="val 0"/>
              <a:gd name="gd5" fmla="val 1181062"/>
              <a:gd name="gd6" fmla="val 0"/>
              <a:gd name="gd7" fmla="val 1181062"/>
              <a:gd name="gd8" fmla="val 134170"/>
              <a:gd name="gd9" fmla="val 1181062"/>
              <a:gd name="gd10" fmla="val 1073360"/>
              <a:gd name="gd11" fmla="val 134170"/>
              <a:gd name="gd12" fmla="val 1073360"/>
              <a:gd name="gd13" fmla="val 0"/>
              <a:gd name="gd14" fmla="val 1073360"/>
              <a:gd name="gd15" fmla="val 0"/>
              <a:gd name="gd16" fmla="val 939190"/>
              <a:gd name="gd17" fmla="val 0"/>
              <a:gd name="gd18" fmla="val 0"/>
              <a:gd name="gd19" fmla="*/ w 0 1181062"/>
              <a:gd name="gd20" fmla="*/ h 0 1073360"/>
              <a:gd name="gd21" fmla="*/ w 21600 1181062"/>
              <a:gd name="gd22" fmla="*/ h 21600 1073360"/>
            </a:gdLst>
            <a:ahLst/>
            <a:cxnLst/>
            <a:rect l="gd19" t="gd20" r="gd21" b="gd22"/>
            <a:pathLst>
              <a:path w="1181062" h="1073360">
                <a:moveTo>
                  <a:pt x="gd1" y="gd2"/>
                </a:moveTo>
                <a:lnTo>
                  <a:pt x="gd3" y="gd4"/>
                </a:lnTo>
                <a:lnTo>
                  <a:pt x="1181062" y="0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0" y="1073360"/>
                </a:lnTo>
                <a:lnTo>
                  <a:pt x="gd15" y="gd16"/>
                </a:lnTo>
                <a:lnTo>
                  <a:pt x="gd17" y="gd18"/>
                </a:lnTo>
                <a:close/>
              </a:path>
              <a:path w="1181062" h="1073360"/>
            </a:pathLst>
          </a:custGeom>
          <a:solidFill>
            <a:schemeClr val="accent2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599" name="TextBox 6"/>
          <p:cNvSpPr>
            <a:spLocks noGrp="1" noChangeShapeType="1"/>
          </p:cNvSpPr>
          <p:nvPr/>
        </p:nvSpPr>
        <p:spPr>
          <a:xfrm>
            <a:off x="739775" y="3087687"/>
            <a:ext cx="1111250" cy="1616075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57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sz="5700" b="1" i="0" u="none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0" name="Freeform 7"/>
          <p:cNvSpPr>
            <a:spLocks noGrp="1" noChangeShapeType="1"/>
          </p:cNvSpPr>
          <p:nvPr/>
        </p:nvSpPr>
        <p:spPr>
          <a:xfrm>
            <a:off x="539750" y="4984750"/>
            <a:ext cx="1511300" cy="1373187"/>
          </a:xfrm>
          <a:custGeom>
            <a:avLst/>
            <a:gdLst>
              <a:gd name="gd0" fmla="val 65536"/>
              <a:gd name="gd1" fmla="val 0"/>
              <a:gd name="gd2" fmla="val 0"/>
              <a:gd name="gd3" fmla="val 1046892"/>
              <a:gd name="gd4" fmla="val 0"/>
              <a:gd name="gd5" fmla="val 1181062"/>
              <a:gd name="gd6" fmla="val 0"/>
              <a:gd name="gd7" fmla="val 1181062"/>
              <a:gd name="gd8" fmla="val 134170"/>
              <a:gd name="gd9" fmla="val 1181062"/>
              <a:gd name="gd10" fmla="val 1073360"/>
              <a:gd name="gd11" fmla="val 134170"/>
              <a:gd name="gd12" fmla="val 1073360"/>
              <a:gd name="gd13" fmla="val 0"/>
              <a:gd name="gd14" fmla="val 1073360"/>
              <a:gd name="gd15" fmla="val 0"/>
              <a:gd name="gd16" fmla="val 939190"/>
              <a:gd name="gd17" fmla="val 0"/>
              <a:gd name="gd18" fmla="val 0"/>
              <a:gd name="gd19" fmla="*/ w 0 1181062"/>
              <a:gd name="gd20" fmla="*/ h 0 1073360"/>
              <a:gd name="gd21" fmla="*/ w 21600 1181062"/>
              <a:gd name="gd22" fmla="*/ h 21600 1073360"/>
            </a:gdLst>
            <a:ahLst/>
            <a:cxnLst/>
            <a:rect l="gd19" t="gd20" r="gd21" b="gd22"/>
            <a:pathLst>
              <a:path w="1181062" h="1073360">
                <a:moveTo>
                  <a:pt x="gd1" y="gd2"/>
                </a:moveTo>
                <a:lnTo>
                  <a:pt x="gd3" y="gd4"/>
                </a:lnTo>
                <a:lnTo>
                  <a:pt x="1181062" y="0"/>
                </a:lnTo>
                <a:lnTo>
                  <a:pt x="gd7" y="gd8"/>
                </a:lnTo>
                <a:lnTo>
                  <a:pt x="gd9" y="gd10"/>
                </a:lnTo>
                <a:lnTo>
                  <a:pt x="gd11" y="gd12"/>
                </a:lnTo>
                <a:lnTo>
                  <a:pt x="0" y="1073360"/>
                </a:lnTo>
                <a:lnTo>
                  <a:pt x="gd15" y="gd16"/>
                </a:lnTo>
                <a:lnTo>
                  <a:pt x="gd17" y="gd18"/>
                </a:lnTo>
                <a:close/>
              </a:path>
              <a:path w="1181062" h="1073360"/>
            </a:pathLst>
          </a:custGeom>
          <a:solidFill>
            <a:schemeClr val="accent2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601" name="TextBox 8"/>
          <p:cNvSpPr>
            <a:spLocks noGrp="1" noChangeShapeType="1"/>
          </p:cNvSpPr>
          <p:nvPr/>
        </p:nvSpPr>
        <p:spPr>
          <a:xfrm>
            <a:off x="739775" y="4867275"/>
            <a:ext cx="1111250" cy="1616075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5700" b="1" i="0" u="none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sz="5700" b="1" i="0" u="none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2" name="TextBox 9"/>
          <p:cNvSpPr>
            <a:spLocks noGrp="1" noChangeShapeType="1"/>
          </p:cNvSpPr>
          <p:nvPr/>
        </p:nvSpPr>
        <p:spPr>
          <a:xfrm>
            <a:off x="2247900" y="1714500"/>
            <a:ext cx="4235450" cy="1341437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明确规定实验室消防安全的责任和义务。</a:t>
            </a:r>
            <a:endParaRPr lang="en-US" sz="15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3" name="TextBox 10"/>
          <p:cNvSpPr>
            <a:spLocks noGrp="1" noChangeShapeType="1"/>
          </p:cNvSpPr>
          <p:nvPr/>
        </p:nvSpPr>
        <p:spPr>
          <a:xfrm>
            <a:off x="2247900" y="1250950"/>
            <a:ext cx="4219575" cy="628650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《中华人民共和国消防法》</a:t>
            </a:r>
            <a:endParaRPr lang="en-US" sz="16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4" name="TextBox 11"/>
          <p:cNvSpPr>
            <a:spLocks noGrp="1" noChangeShapeType="1"/>
          </p:cNvSpPr>
          <p:nvPr/>
        </p:nvSpPr>
        <p:spPr>
          <a:xfrm>
            <a:off x="2247900" y="3368675"/>
            <a:ext cx="4235450" cy="1341437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对实验室的消防、安全等方面做出具体规定。</a:t>
            </a:r>
            <a:endParaRPr lang="en-US" sz="15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5" name="TextBox 12"/>
          <p:cNvSpPr>
            <a:spLocks noGrp="1" noChangeShapeType="1"/>
          </p:cNvSpPr>
          <p:nvPr/>
        </p:nvSpPr>
        <p:spPr>
          <a:xfrm>
            <a:off x="2247900" y="2928937"/>
            <a:ext cx="4219575" cy="628650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《实验室安全管理条例》</a:t>
            </a:r>
            <a:endParaRPr lang="en-US" sz="16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6" name="TextBox 13"/>
          <p:cNvSpPr>
            <a:spLocks noGrp="1" noChangeShapeType="1"/>
          </p:cNvSpPr>
          <p:nvPr/>
        </p:nvSpPr>
        <p:spPr>
          <a:xfrm>
            <a:off x="2247900" y="5133975"/>
            <a:ext cx="4235450" cy="1341437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对危险化学品的储存、使用等做出规定，确保安全。</a:t>
            </a:r>
            <a:endParaRPr lang="en-US" sz="15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7" name="TextBox 14"/>
          <p:cNvSpPr>
            <a:spLocks noGrp="1" noChangeShapeType="1"/>
          </p:cNvSpPr>
          <p:nvPr/>
        </p:nvSpPr>
        <p:spPr>
          <a:xfrm>
            <a:off x="2247900" y="4694237"/>
            <a:ext cx="4219575" cy="628650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《危险化学品安全管理条例》</a:t>
            </a:r>
            <a:endParaRPr lang="en-US" sz="16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08" name="Group 15"/>
          <p:cNvGrpSpPr/>
          <p:nvPr/>
        </p:nvGrpSpPr>
        <p:grpSpPr>
          <a:xfrm>
            <a:off x="455612" y="93662"/>
            <a:ext cx="10641012" cy="914400"/>
            <a:chOff x="454963" y="93878"/>
            <a:chExt cx="10641129" cy="914400"/>
          </a:xfrm>
        </p:grpSpPr>
        <p:sp>
          <p:nvSpPr>
            <p:cNvPr id="609" name="AutoShape 16"/>
            <p:cNvSpPr>
              <a:spLocks noChangeShapeType="1"/>
            </p:cNvSpPr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10" name="AutoShape 17"/>
            <p:cNvSpPr>
              <a:spLocks noChangeShapeType="1"/>
            </p:cNvSpPr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11" name="AutoShape 18"/>
            <p:cNvSpPr>
              <a:spLocks noChangeShapeType="1"/>
            </p:cNvSpPr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12" name="AutoShape 19"/>
            <p:cNvSpPr>
              <a:spLocks noChangeShapeType="1"/>
            </p:cNvSpPr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13" name="AutoShape 20"/>
            <p:cNvSpPr>
              <a:spLocks noChangeShapeType="1"/>
            </p:cNvSpPr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14" name="AutoShape 21"/>
            <p:cNvSpPr>
              <a:spLocks noChangeShapeType="1"/>
            </p:cNvSpPr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15" name="AutoShape 22"/>
            <p:cNvSpPr>
              <a:spLocks noChangeShapeType="1"/>
            </p:cNvSpPr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16" name="AutoShape 23"/>
            <p:cNvSpPr>
              <a:spLocks noChangeShapeType="1"/>
            </p:cNvSpPr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17" name="AutoShape 24"/>
            <p:cNvSpPr>
              <a:spLocks noChangeShapeType="1"/>
            </p:cNvSpPr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18" name="AutoShape 25"/>
            <p:cNvSpPr>
              <a:spLocks noChangeShapeType="1"/>
            </p:cNvSpPr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19" name="AutoShape 26"/>
            <p:cNvSpPr>
              <a:spLocks noChangeShapeType="1"/>
            </p:cNvSpPr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20" name="AutoShape 27"/>
            <p:cNvSpPr>
              <a:spLocks noChangeShapeType="1"/>
            </p:cNvSpPr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21" name="AutoShape 28"/>
            <p:cNvSpPr>
              <a:spLocks noChangeShapeType="1"/>
            </p:cNvSpPr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22" name="AutoShape 29"/>
            <p:cNvSpPr>
              <a:spLocks noChangeShapeType="1"/>
            </p:cNvSpPr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23" name="AutoShape 30"/>
            <p:cNvSpPr>
              <a:spLocks noChangeShapeType="1"/>
            </p:cNvSpPr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24" name="AutoShape 31"/>
            <p:cNvSpPr>
              <a:spLocks noChangeShapeType="1"/>
            </p:cNvSpPr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25" name="AutoShape 32"/>
            <p:cNvSpPr>
              <a:spLocks noChangeShapeType="1"/>
            </p:cNvSpPr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26" name="AutoShape 33"/>
            <p:cNvSpPr>
              <a:spLocks noChangeShapeType="1"/>
            </p:cNvSpPr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27" name="AutoShape 34"/>
            <p:cNvSpPr>
              <a:spLocks noChangeShapeType="1"/>
            </p:cNvSpPr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28" name="AutoShape 35"/>
            <p:cNvSpPr>
              <a:spLocks noChangeShapeType="1"/>
            </p:cNvSpPr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29" name="TextBox 36"/>
            <p:cNvSpPr>
              <a:spLocks noChangeShapeType="1"/>
            </p:cNvSpPr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noFill/>
          </p:spPr>
          <p:txBody>
            <a:bodyPr lIns="123825" tIns="123825" rIns="57150" bIns="123825" anchor="t">
              <a:spAutoFit/>
            </a:bodyPr>
            <a:lstStyle/>
            <a:p>
              <a:pPr lvl="0">
                <a:lnSpc>
                  <a:spcPct val="140000"/>
                </a:lnSpc>
              </a:pPr>
              <a:r>
                <a:rPr lang="en-US" sz="3000" b="1" i="0" u="none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实验室消防安全的法律法规</a:t>
              </a:r>
              <a:endParaRPr lang="en-US" sz="3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090" y="1214755"/>
            <a:ext cx="4433570" cy="47205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6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TextBox 2"/>
          <p:cNvSpPr>
            <a:spLocks noGrp="1" noChangeShapeType="1"/>
          </p:cNvSpPr>
          <p:nvPr/>
        </p:nvSpPr>
        <p:spPr>
          <a:xfrm>
            <a:off x="1376362" y="3338512"/>
            <a:ext cx="9439275" cy="1609725"/>
          </a:xfrm>
          <a:prstGeom prst="rect">
            <a:avLst/>
          </a:prstGeom>
          <a:noFill/>
        </p:spPr>
        <p:txBody>
          <a:bodyPr lIns="114300" tIns="57150" rIns="114300" bIns="57150" anchor="t"/>
          <a:lstStyle/>
          <a:p>
            <a:pPr lvl="0" algn="ctr">
              <a:lnSpc>
                <a:spcPct val="140000"/>
              </a:lnSpc>
              <a:spcBef>
                <a:spcPts val="0"/>
              </a:spcBef>
            </a:pPr>
            <a:r>
              <a:rPr lang="en-US" sz="4500" b="1" i="0" u="none">
                <a:solidFill>
                  <a:srgbClr val="5E5E5E"/>
                </a:solidFill>
                <a:latin typeface="STKaiti"/>
                <a:ea typeface="STKaiti"/>
              </a:rPr>
              <a:t>实验室消防安全设施</a:t>
            </a:r>
            <a:endParaRPr lang="en-US" sz="4500" b="1" i="0" u="none">
              <a:solidFill>
                <a:srgbClr val="5E5E5E"/>
              </a:solidFill>
              <a:latin typeface="STKaiti"/>
              <a:ea typeface="STKaiti"/>
            </a:endParaRPr>
          </a:p>
        </p:txBody>
      </p:sp>
      <p:sp>
        <p:nvSpPr>
          <p:cNvPr id="632" name="TextBox 3"/>
          <p:cNvSpPr>
            <a:spLocks noGrp="1" noChangeShapeType="1"/>
          </p:cNvSpPr>
          <p:nvPr/>
        </p:nvSpPr>
        <p:spPr>
          <a:xfrm>
            <a:off x="4432300" y="2020887"/>
            <a:ext cx="3327400" cy="1714500"/>
          </a:xfrm>
          <a:prstGeom prst="rect">
            <a:avLst/>
          </a:prstGeom>
          <a:noFill/>
        </p:spPr>
        <p:txBody>
          <a:bodyPr lIns="114300" tIns="57150" rIns="114300" bIns="57150" anchor="ctr" anchorCtr="0">
            <a:spAutoFit/>
          </a:bodyPr>
          <a:lstStyle/>
          <a:p>
            <a:pPr lvl="0" algn="ctr">
              <a:lnSpc>
                <a:spcPct val="120000"/>
              </a:lnSpc>
              <a:spcBef>
                <a:spcPts val="450"/>
              </a:spcBef>
            </a:pPr>
            <a:r>
              <a:rPr lang="en-US" sz="8400" b="1" i="0" u="none">
                <a:solidFill>
                  <a:srgbClr val="5E5E5E"/>
                </a:solidFill>
                <a:latin typeface="PingFang SC"/>
                <a:ea typeface="PingFang SC"/>
              </a:rPr>
              <a:t>02</a:t>
            </a:r>
            <a:endParaRPr lang="en-US" sz="8400" b="1" i="0" u="none">
              <a:solidFill>
                <a:srgbClr val="5E5E5E"/>
              </a:solidFill>
              <a:latin typeface="PingFang SC"/>
              <a:ea typeface="PingFang SC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6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AutoShape 2"/>
          <p:cNvSpPr>
            <a:spLocks noGrp="1" noChangeShapeType="1"/>
          </p:cNvSpPr>
          <p:nvPr/>
        </p:nvSpPr>
        <p:spPr>
          <a:xfrm>
            <a:off x="3486150" y="3076575"/>
            <a:ext cx="1954212" cy="1970087"/>
          </a:xfrm>
          <a:prstGeom prst="ellipse">
            <a:avLst/>
          </a:prstGeom>
          <a:solidFill>
            <a:schemeClr val="accent2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635" name="AutoShape 3"/>
          <p:cNvSpPr>
            <a:spLocks noGrp="1" noChangeShapeType="1"/>
          </p:cNvSpPr>
          <p:nvPr/>
        </p:nvSpPr>
        <p:spPr>
          <a:xfrm>
            <a:off x="5661025" y="3425825"/>
            <a:ext cx="2698750" cy="2719387"/>
          </a:xfrm>
          <a:prstGeom prst="ellipse">
            <a:avLst/>
          </a:prstGeom>
          <a:solidFill>
            <a:schemeClr val="accent2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636" name="AutoShape 4"/>
          <p:cNvSpPr>
            <a:spLocks noGrp="1" noChangeShapeType="1"/>
          </p:cNvSpPr>
          <p:nvPr/>
        </p:nvSpPr>
        <p:spPr>
          <a:xfrm>
            <a:off x="5287962" y="1512887"/>
            <a:ext cx="1722437" cy="1722437"/>
          </a:xfrm>
          <a:prstGeom prst="ellipse">
            <a:avLst/>
          </a:prstGeom>
          <a:solidFill>
            <a:schemeClr val="accent2"/>
          </a:solidFill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637" name="TextBox 5"/>
          <p:cNvSpPr>
            <a:spLocks noGrp="1" noChangeShapeType="1"/>
          </p:cNvSpPr>
          <p:nvPr/>
        </p:nvSpPr>
        <p:spPr>
          <a:xfrm>
            <a:off x="280987" y="2711450"/>
            <a:ext cx="3040062" cy="1257300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适用于扑灭固体物质、液体或气体火灾以及电气设备火灾。使用时，先拔掉安全别针，然后握住喷嘴对准火源，最后按压把手。</a:t>
            </a:r>
            <a:endParaRPr lang="en-US" sz="15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38" name="Picture 6"/>
          <p:cNvPicPr>
            <a:picLocks noGrp="1" noChangeAspect="1"/>
          </p:cNvPicPr>
          <p:nvPr/>
        </p:nvPicPr>
        <p:blipFill>
          <a:blip r:embed="rId2"/>
          <a:srcRect l="16392" r="16392"/>
          <a:stretch>
            <a:fillRect/>
          </a:stretch>
        </p:blipFill>
        <p:spPr>
          <a:xfrm>
            <a:off x="5399087" y="1624012"/>
            <a:ext cx="1500187" cy="1500187"/>
          </a:xfrm>
          <a:prstGeom prst="rect">
            <a:avLst/>
          </a:prstGeom>
          <a:noFill/>
        </p:spPr>
      </p:pic>
      <p:sp>
        <p:nvSpPr>
          <p:cNvPr id="639" name="TextBox 7"/>
          <p:cNvSpPr>
            <a:spLocks noGrp="1" noChangeShapeType="1"/>
          </p:cNvSpPr>
          <p:nvPr/>
        </p:nvSpPr>
        <p:spPr>
          <a:xfrm>
            <a:off x="614362" y="2225675"/>
            <a:ext cx="2703512" cy="398462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 algn="r">
              <a:lnSpc>
                <a:spcPct val="77000"/>
              </a:lnSpc>
            </a:pPr>
            <a:r>
              <a:rPr lang="en-US" sz="23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干粉灭火器</a:t>
            </a:r>
            <a:endParaRPr lang="en-US" sz="23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0" name="TextBox 8"/>
          <p:cNvSpPr>
            <a:spLocks noGrp="1" noChangeShapeType="1"/>
          </p:cNvSpPr>
          <p:nvPr/>
        </p:nvSpPr>
        <p:spPr>
          <a:xfrm>
            <a:off x="7300912" y="1971675"/>
            <a:ext cx="3122612" cy="1287462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适用于扑灭液体火灾。使用时，先拔掉安全别针，然后握住喷嘴对准火源，最后按压把手。</a:t>
            </a:r>
            <a:endParaRPr lang="en-US" sz="15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1" name="TextBox 9"/>
          <p:cNvSpPr>
            <a:spLocks noGrp="1" noChangeShapeType="1"/>
          </p:cNvSpPr>
          <p:nvPr/>
        </p:nvSpPr>
        <p:spPr>
          <a:xfrm>
            <a:off x="7300912" y="1512887"/>
            <a:ext cx="2703512" cy="398462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>
              <a:lnSpc>
                <a:spcPct val="77000"/>
              </a:lnSpc>
            </a:pPr>
            <a:r>
              <a:rPr lang="en-US" sz="23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泡沫灭火器</a:t>
            </a:r>
            <a:endParaRPr lang="en-US" sz="23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42" name="Picture 10"/>
          <p:cNvPicPr>
            <a:picLocks noGrp="1" noChangeAspect="1"/>
          </p:cNvPicPr>
          <p:nvPr/>
        </p:nvPicPr>
        <p:blipFill>
          <a:blip r:embed="rId3"/>
          <a:srcRect l="12168" r="12168"/>
          <a:stretch>
            <a:fillRect/>
          </a:stretch>
        </p:blipFill>
        <p:spPr>
          <a:xfrm>
            <a:off x="5819775" y="3595687"/>
            <a:ext cx="2379662" cy="2379662"/>
          </a:xfrm>
          <a:prstGeom prst="rect">
            <a:avLst/>
          </a:prstGeom>
          <a:noFill/>
        </p:spPr>
      </p:pic>
      <p:pic>
        <p:nvPicPr>
          <p:cNvPr id="643" name="Picture 11"/>
          <p:cNvPicPr>
            <a:picLocks noGrp="1" noChangeAspect="1"/>
          </p:cNvPicPr>
          <p:nvPr/>
        </p:nvPicPr>
        <p:blipFill>
          <a:blip r:embed="rId4"/>
          <a:srcRect l="16392" r="16392"/>
          <a:stretch>
            <a:fillRect/>
          </a:stretch>
        </p:blipFill>
        <p:spPr>
          <a:xfrm>
            <a:off x="3636962" y="3235325"/>
            <a:ext cx="1651000" cy="1651000"/>
          </a:xfrm>
          <a:prstGeom prst="rect">
            <a:avLst/>
          </a:prstGeom>
          <a:noFill/>
        </p:spPr>
      </p:pic>
      <p:sp>
        <p:nvSpPr>
          <p:cNvPr id="644" name="TextBox 12"/>
          <p:cNvSpPr>
            <a:spLocks noGrp="1" noChangeShapeType="1"/>
          </p:cNvSpPr>
          <p:nvPr/>
        </p:nvSpPr>
        <p:spPr>
          <a:xfrm>
            <a:off x="8621712" y="4776787"/>
            <a:ext cx="3219450" cy="1257300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5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适用于电子设备、电器等封闭空间的火灾。使用时，先拔掉安全别针，然后对准火源，最后按压把手。</a:t>
            </a:r>
            <a:endParaRPr lang="en-US" sz="15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5" name="TextBox 13"/>
          <p:cNvSpPr>
            <a:spLocks noGrp="1" noChangeShapeType="1"/>
          </p:cNvSpPr>
          <p:nvPr/>
        </p:nvSpPr>
        <p:spPr>
          <a:xfrm>
            <a:off x="8621712" y="4319587"/>
            <a:ext cx="2703512" cy="398462"/>
          </a:xfrm>
          <a:prstGeom prst="rect">
            <a:avLst/>
          </a:prstGeom>
          <a:noFill/>
        </p:spPr>
        <p:txBody>
          <a:bodyPr lIns="114300" tIns="57150" rIns="114300" bIns="57150" anchor="t">
            <a:spAutoFit/>
          </a:bodyPr>
          <a:lstStyle/>
          <a:p>
            <a:pPr lvl="0">
              <a:lnSpc>
                <a:spcPct val="77000"/>
              </a:lnSpc>
            </a:pPr>
            <a:r>
              <a:rPr lang="en-US" sz="23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气体灭火器</a:t>
            </a:r>
            <a:endParaRPr lang="en-US" sz="23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46" name="Group 14"/>
          <p:cNvGrpSpPr/>
          <p:nvPr/>
        </p:nvGrpSpPr>
        <p:grpSpPr>
          <a:xfrm>
            <a:off x="455612" y="93662"/>
            <a:ext cx="10641012" cy="914400"/>
            <a:chOff x="454963" y="93878"/>
            <a:chExt cx="10641129" cy="914400"/>
          </a:xfrm>
        </p:grpSpPr>
        <p:sp>
          <p:nvSpPr>
            <p:cNvPr id="647" name="AutoShape 15"/>
            <p:cNvSpPr>
              <a:spLocks noChangeShapeType="1"/>
            </p:cNvSpPr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48" name="AutoShape 16"/>
            <p:cNvSpPr>
              <a:spLocks noChangeShapeType="1"/>
            </p:cNvSpPr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49" name="AutoShape 17"/>
            <p:cNvSpPr>
              <a:spLocks noChangeShapeType="1"/>
            </p:cNvSpPr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50" name="AutoShape 18"/>
            <p:cNvSpPr>
              <a:spLocks noChangeShapeType="1"/>
            </p:cNvSpPr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51" name="AutoShape 19"/>
            <p:cNvSpPr>
              <a:spLocks noChangeShapeType="1"/>
            </p:cNvSpPr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52" name="AutoShape 20"/>
            <p:cNvSpPr>
              <a:spLocks noChangeShapeType="1"/>
            </p:cNvSpPr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53" name="AutoShape 21"/>
            <p:cNvSpPr>
              <a:spLocks noChangeShapeType="1"/>
            </p:cNvSpPr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54" name="AutoShape 22"/>
            <p:cNvSpPr>
              <a:spLocks noChangeShapeType="1"/>
            </p:cNvSpPr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55" name="AutoShape 23"/>
            <p:cNvSpPr>
              <a:spLocks noChangeShapeType="1"/>
            </p:cNvSpPr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56" name="AutoShape 24"/>
            <p:cNvSpPr>
              <a:spLocks noChangeShapeType="1"/>
            </p:cNvSpPr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57" name="AutoShape 25"/>
            <p:cNvSpPr>
              <a:spLocks noChangeShapeType="1"/>
            </p:cNvSpPr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58" name="AutoShape 26"/>
            <p:cNvSpPr>
              <a:spLocks noChangeShapeType="1"/>
            </p:cNvSpPr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59" name="AutoShape 27"/>
            <p:cNvSpPr>
              <a:spLocks noChangeShapeType="1"/>
            </p:cNvSpPr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60" name="AutoShape 28"/>
            <p:cNvSpPr>
              <a:spLocks noChangeShapeType="1"/>
            </p:cNvSpPr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61" name="AutoShape 29"/>
            <p:cNvSpPr>
              <a:spLocks noChangeShapeType="1"/>
            </p:cNvSpPr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62" name="AutoShape 30"/>
            <p:cNvSpPr>
              <a:spLocks noChangeShapeType="1"/>
            </p:cNvSpPr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63" name="AutoShape 31"/>
            <p:cNvSpPr>
              <a:spLocks noChangeShapeType="1"/>
            </p:cNvSpPr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64" name="AutoShape 32"/>
            <p:cNvSpPr>
              <a:spLocks noChangeShapeType="1"/>
            </p:cNvSpPr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65" name="AutoShape 33"/>
            <p:cNvSpPr>
              <a:spLocks noChangeShapeType="1"/>
            </p:cNvSpPr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66" name="AutoShape 34"/>
            <p:cNvSpPr>
              <a:spLocks noChangeShapeType="1"/>
            </p:cNvSpPr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67" name="TextBox 35"/>
            <p:cNvSpPr>
              <a:spLocks noChangeShapeType="1"/>
            </p:cNvSpPr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noFill/>
          </p:spPr>
          <p:txBody>
            <a:bodyPr lIns="123825" tIns="123825" rIns="57150" bIns="123825" anchor="t">
              <a:spAutoFit/>
            </a:bodyPr>
            <a:lstStyle/>
            <a:p>
              <a:pPr lvl="0">
                <a:lnSpc>
                  <a:spcPct val="140000"/>
                </a:lnSpc>
              </a:pPr>
              <a:r>
                <a:rPr lang="en-US" sz="3000" b="1" i="0" u="none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灭火器种类与使用方法</a:t>
              </a:r>
              <a:endParaRPr lang="en-US" sz="3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6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Picture 2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9800" y="1416050"/>
            <a:ext cx="4843462" cy="4843462"/>
          </a:xfrm>
          <a:prstGeom prst="rect">
            <a:avLst/>
          </a:prstGeom>
          <a:noFill/>
        </p:spPr>
      </p:pic>
      <p:sp>
        <p:nvSpPr>
          <p:cNvPr id="670" name="TextBox 3"/>
          <p:cNvSpPr>
            <a:spLocks noGrp="1" noChangeShapeType="1"/>
          </p:cNvSpPr>
          <p:nvPr/>
        </p:nvSpPr>
        <p:spPr>
          <a:xfrm>
            <a:off x="6261100" y="2006600"/>
            <a:ext cx="4762500" cy="1838325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86000"/>
              </a:lnSpc>
            </a:pPr>
            <a:r>
              <a:rPr lang="en-US" sz="13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消防栓是固定安装的消防设施，主要供消防车补水用或给水灭火设施加压。在使用消防栓灭火时，先打开消火栓门，然后连接水带和水枪，再开启水源阀门进行灭火。</a:t>
            </a:r>
            <a:endParaRPr lang="en-US" sz="13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1" name="TextBox 4"/>
          <p:cNvSpPr>
            <a:spLocks noGrp="1" noChangeShapeType="1"/>
          </p:cNvSpPr>
          <p:nvPr/>
        </p:nvSpPr>
        <p:spPr>
          <a:xfrm>
            <a:off x="6261100" y="1352550"/>
            <a:ext cx="4638675" cy="838200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86000"/>
              </a:lnSpc>
            </a:pPr>
            <a:r>
              <a:rPr lang="en-US" sz="2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消防栓</a:t>
            </a:r>
            <a:endParaRPr lang="en-US" sz="20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2" name="TextBox 5"/>
          <p:cNvSpPr>
            <a:spLocks noGrp="1" noChangeShapeType="1"/>
          </p:cNvSpPr>
          <p:nvPr/>
        </p:nvSpPr>
        <p:spPr>
          <a:xfrm>
            <a:off x="6261100" y="4498975"/>
            <a:ext cx="4762500" cy="1838325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86000"/>
              </a:lnSpc>
            </a:pPr>
            <a:r>
              <a:rPr lang="en-US" sz="1300">
                <a:solidFill>
                  <a:srgbClr val="282828"/>
                </a:solidFill>
                <a:latin typeface="微软雅黑" panose="020B0503020204020204" charset="-122"/>
                <a:ea typeface="微软雅黑" panose="020B0503020204020204" charset="-122"/>
              </a:rPr>
              <a:t>消防水带是用来连接消防泵或消火栓，输送灭火用水的软管。在使用消防水带时，应先检查水带是否完好无损，然后将其一头连接到消防泵或消火栓上，再将另一头连接到水枪上，最后打开水源阀门进行灭火。</a:t>
            </a:r>
            <a:endParaRPr lang="en-US" sz="1300">
              <a:solidFill>
                <a:srgbClr val="28282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3" name="TextBox 6"/>
          <p:cNvSpPr>
            <a:spLocks noGrp="1" noChangeShapeType="1"/>
          </p:cNvSpPr>
          <p:nvPr/>
        </p:nvSpPr>
        <p:spPr>
          <a:xfrm>
            <a:off x="6261100" y="3870325"/>
            <a:ext cx="5124450" cy="838200"/>
          </a:xfrm>
          <a:prstGeom prst="rect">
            <a:avLst/>
          </a:prstGeom>
          <a:noFill/>
        </p:spPr>
        <p:txBody>
          <a:bodyPr lIns="123825" tIns="123825" rIns="57150" bIns="123825" anchor="t">
            <a:spAutoFit/>
          </a:bodyPr>
          <a:lstStyle/>
          <a:p>
            <a:pPr lvl="0">
              <a:lnSpc>
                <a:spcPct val="186000"/>
              </a:lnSpc>
            </a:pPr>
            <a:r>
              <a:rPr lang="en-US" sz="2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消防水带</a:t>
            </a:r>
            <a:endParaRPr lang="en-US" sz="2000" b="1" i="0" u="none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74" name="Group 7"/>
          <p:cNvGrpSpPr/>
          <p:nvPr/>
        </p:nvGrpSpPr>
        <p:grpSpPr>
          <a:xfrm>
            <a:off x="455612" y="93662"/>
            <a:ext cx="10641012" cy="914400"/>
            <a:chOff x="454963" y="93878"/>
            <a:chExt cx="10641129" cy="914400"/>
          </a:xfrm>
        </p:grpSpPr>
        <p:sp>
          <p:nvSpPr>
            <p:cNvPr id="675" name="AutoShape 8"/>
            <p:cNvSpPr>
              <a:spLocks noChangeShapeType="1"/>
            </p:cNvSpPr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76" name="AutoShape 9"/>
            <p:cNvSpPr>
              <a:spLocks noChangeShapeType="1"/>
            </p:cNvSpPr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77" name="AutoShape 10"/>
            <p:cNvSpPr>
              <a:spLocks noChangeShapeType="1"/>
            </p:cNvSpPr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78" name="AutoShape 11"/>
            <p:cNvSpPr>
              <a:spLocks noChangeShapeType="1"/>
            </p:cNvSpPr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79" name="AutoShape 12"/>
            <p:cNvSpPr>
              <a:spLocks noChangeShapeType="1"/>
            </p:cNvSpPr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80" name="AutoShape 13"/>
            <p:cNvSpPr>
              <a:spLocks noChangeShapeType="1"/>
            </p:cNvSpPr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81" name="AutoShape 14"/>
            <p:cNvSpPr>
              <a:spLocks noChangeShapeType="1"/>
            </p:cNvSpPr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82" name="AutoShape 15"/>
            <p:cNvSpPr>
              <a:spLocks noChangeShapeType="1"/>
            </p:cNvSpPr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83" name="AutoShape 16"/>
            <p:cNvSpPr>
              <a:spLocks noChangeShapeType="1"/>
            </p:cNvSpPr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84" name="AutoShape 17"/>
            <p:cNvSpPr>
              <a:spLocks noChangeShapeType="1"/>
            </p:cNvSpPr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85" name="AutoShape 18"/>
            <p:cNvSpPr>
              <a:spLocks noChangeShapeType="1"/>
            </p:cNvSpPr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86" name="AutoShape 19"/>
            <p:cNvSpPr>
              <a:spLocks noChangeShapeType="1"/>
            </p:cNvSpPr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87" name="AutoShape 20"/>
            <p:cNvSpPr>
              <a:spLocks noChangeShapeType="1"/>
            </p:cNvSpPr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88" name="AutoShape 21"/>
            <p:cNvSpPr>
              <a:spLocks noChangeShapeType="1"/>
            </p:cNvSpPr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89" name="AutoShape 22"/>
            <p:cNvSpPr>
              <a:spLocks noChangeShapeType="1"/>
            </p:cNvSpPr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90" name="AutoShape 23"/>
            <p:cNvSpPr>
              <a:spLocks noChangeShapeType="1"/>
            </p:cNvSpPr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/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91" name="AutoShape 24"/>
            <p:cNvSpPr>
              <a:spLocks noChangeShapeType="1"/>
            </p:cNvSpPr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7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92" name="AutoShape 25"/>
            <p:cNvSpPr>
              <a:spLocks noChangeShapeType="1"/>
            </p:cNvSpPr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5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93" name="AutoShape 26"/>
            <p:cNvSpPr>
              <a:spLocks noChangeShapeType="1"/>
            </p:cNvSpPr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3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94" name="AutoShape 27"/>
            <p:cNvSpPr>
              <a:spLocks noChangeShapeType="1"/>
            </p:cNvSpPr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19607"/>
              </a:schemeClr>
            </a:solidFill>
          </p:spPr>
          <p:txBody>
            <a:bodyPr lIns="91440" tIns="45720" rIns="91440" bIns="45720"/>
            <a:lstStyle/>
            <a:p>
              <a:endParaRPr sz="1400" dirty="0"/>
            </a:p>
          </p:txBody>
        </p:sp>
        <p:sp>
          <p:nvSpPr>
            <p:cNvPr id="695" name="TextBox 28"/>
            <p:cNvSpPr>
              <a:spLocks noChangeShapeType="1"/>
            </p:cNvSpPr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noFill/>
          </p:spPr>
          <p:txBody>
            <a:bodyPr lIns="123825" tIns="123825" rIns="57150" bIns="123825" anchor="t">
              <a:spAutoFit/>
            </a:bodyPr>
            <a:lstStyle/>
            <a:p>
              <a:pPr lvl="0">
                <a:lnSpc>
                  <a:spcPct val="140000"/>
                </a:lnSpc>
              </a:pPr>
              <a:r>
                <a:rPr lang="en-US" sz="3000" b="1" i="0" u="none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消防栓与消防水带的使用</a:t>
              </a:r>
              <a:endParaRPr lang="en-US" sz="3000" b="1" i="0" u="none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rgbClr val="282828"/>
      </a:dk1>
      <a:lt1>
        <a:srgbClr val="E3F0E1"/>
      </a:lt1>
      <a:dk2>
        <a:srgbClr val="094000"/>
      </a:dk2>
      <a:lt2>
        <a:srgbClr val="F4F1D8"/>
      </a:lt2>
      <a:accent1>
        <a:srgbClr val="689E5F"/>
      </a:accent1>
      <a:accent2>
        <a:srgbClr val="59AE93"/>
      </a:accent2>
      <a:accent3>
        <a:srgbClr val="2D7A61"/>
      </a:accent3>
      <a:accent4>
        <a:srgbClr val="87D295"/>
      </a:accent4>
      <a:accent5>
        <a:srgbClr val="9CC86E"/>
      </a:accent5>
      <a:accent6>
        <a:srgbClr val="9BB67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2530</Words>
  <Application>WPS 演示</Application>
  <PresentationFormat/>
  <Paragraphs>317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Arial</vt:lpstr>
      <vt:lpstr>STKaiti</vt:lpstr>
      <vt:lpstr>ksdb</vt:lpstr>
      <vt:lpstr>微软雅黑</vt:lpstr>
      <vt:lpstr>PingFang SC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11</cp:revision>
  <dcterms:created xsi:type="dcterms:W3CDTF">2025-04-15T03:58:00Z</dcterms:created>
  <dcterms:modified xsi:type="dcterms:W3CDTF">2025-04-16T02:32:32Z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474FA01412EB4EE7AB7B45AB5D704523</vt:lpwstr>
  </property>
  <property fmtid="{D5CDD505-2E9C-101B-9397-08002B2CF9AE}" pid="3" name="KSOProductBuildVer">
    <vt:lpwstr>2052-11.8.2.11978</vt:lpwstr>
  </property>
</Properties>
</file>