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92"/>
  </p:handoutMasterIdLst>
  <p:sldIdLst>
    <p:sldId id="595" r:id="rId3"/>
    <p:sldId id="599" r:id="rId5"/>
    <p:sldId id="601" r:id="rId6"/>
    <p:sldId id="337" r:id="rId7"/>
    <p:sldId id="338" r:id="rId8"/>
    <p:sldId id="585" r:id="rId9"/>
    <p:sldId id="583" r:id="rId10"/>
    <p:sldId id="722" r:id="rId11"/>
    <p:sldId id="754" r:id="rId12"/>
    <p:sldId id="586" r:id="rId13"/>
    <p:sldId id="587" r:id="rId14"/>
    <p:sldId id="659" r:id="rId15"/>
    <p:sldId id="625" r:id="rId16"/>
    <p:sldId id="629" r:id="rId17"/>
    <p:sldId id="628" r:id="rId18"/>
    <p:sldId id="757" r:id="rId19"/>
    <p:sldId id="756" r:id="rId20"/>
    <p:sldId id="701" r:id="rId21"/>
    <p:sldId id="631" r:id="rId22"/>
    <p:sldId id="632" r:id="rId23"/>
    <p:sldId id="634" r:id="rId24"/>
    <p:sldId id="633" r:id="rId25"/>
    <p:sldId id="635" r:id="rId26"/>
    <p:sldId id="790" r:id="rId27"/>
    <p:sldId id="760" r:id="rId28"/>
    <p:sldId id="681" r:id="rId29"/>
    <p:sldId id="637" r:id="rId30"/>
    <p:sldId id="638" r:id="rId31"/>
    <p:sldId id="643" r:id="rId32"/>
    <p:sldId id="682" r:id="rId33"/>
    <p:sldId id="692" r:id="rId34"/>
    <p:sldId id="702" r:id="rId35"/>
    <p:sldId id="693" r:id="rId36"/>
    <p:sldId id="758" r:id="rId37"/>
    <p:sldId id="759" r:id="rId38"/>
    <p:sldId id="683" r:id="rId39"/>
    <p:sldId id="679" r:id="rId40"/>
    <p:sldId id="680" r:id="rId41"/>
    <p:sldId id="678" r:id="rId42"/>
    <p:sldId id="791" r:id="rId43"/>
    <p:sldId id="792" r:id="rId44"/>
    <p:sldId id="793" r:id="rId45"/>
    <p:sldId id="794" r:id="rId46"/>
    <p:sldId id="795" r:id="rId47"/>
    <p:sldId id="796" r:id="rId48"/>
    <p:sldId id="803" r:id="rId49"/>
    <p:sldId id="804" r:id="rId50"/>
    <p:sldId id="805" r:id="rId51"/>
    <p:sldId id="806" r:id="rId52"/>
    <p:sldId id="807" r:id="rId53"/>
    <p:sldId id="808" r:id="rId54"/>
    <p:sldId id="809" r:id="rId55"/>
    <p:sldId id="810" r:id="rId56"/>
    <p:sldId id="811" r:id="rId57"/>
    <p:sldId id="812" r:id="rId58"/>
    <p:sldId id="813" r:id="rId59"/>
    <p:sldId id="814" r:id="rId60"/>
    <p:sldId id="815" r:id="rId61"/>
    <p:sldId id="816" r:id="rId62"/>
    <p:sldId id="817" r:id="rId63"/>
    <p:sldId id="818" r:id="rId64"/>
    <p:sldId id="819" r:id="rId65"/>
    <p:sldId id="820" r:id="rId66"/>
    <p:sldId id="821" r:id="rId67"/>
    <p:sldId id="822" r:id="rId68"/>
    <p:sldId id="823" r:id="rId69"/>
    <p:sldId id="824" r:id="rId70"/>
    <p:sldId id="825" r:id="rId71"/>
    <p:sldId id="826" r:id="rId72"/>
    <p:sldId id="827" r:id="rId73"/>
    <p:sldId id="828" r:id="rId74"/>
    <p:sldId id="829" r:id="rId75"/>
    <p:sldId id="830" r:id="rId76"/>
    <p:sldId id="831" r:id="rId77"/>
    <p:sldId id="832" r:id="rId78"/>
    <p:sldId id="833" r:id="rId79"/>
    <p:sldId id="834" r:id="rId80"/>
    <p:sldId id="835" r:id="rId81"/>
    <p:sldId id="836" r:id="rId82"/>
    <p:sldId id="837" r:id="rId83"/>
    <p:sldId id="838" r:id="rId84"/>
    <p:sldId id="839" r:id="rId85"/>
    <p:sldId id="840" r:id="rId86"/>
    <p:sldId id="841" r:id="rId87"/>
    <p:sldId id="842" r:id="rId88"/>
    <p:sldId id="844" r:id="rId89"/>
    <p:sldId id="845" r:id="rId90"/>
    <p:sldId id="691" r:id="rId91"/>
  </p:sldIdLst>
  <p:sldSz cx="12192000" cy="6858000"/>
  <p:notesSz cx="6858000" cy="9144000"/>
  <p:custDataLst>
    <p:tags r:id="rId97"/>
  </p:custDataLst>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870" userDrawn="1">
          <p15:clr>
            <a:srgbClr val="A4A3A4"/>
          </p15:clr>
        </p15:guide>
        <p15:guide id="2" pos="373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23357" initials="2"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1A3D0"/>
    <a:srgbClr val="4F81BD"/>
    <a:srgbClr val="3CA0FE"/>
    <a:srgbClr val="2B2E30"/>
    <a:srgbClr val="E8E8E6"/>
    <a:srgbClr val="C354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98" autoAdjust="0"/>
    <p:restoredTop sz="90546" autoAdjust="0"/>
  </p:normalViewPr>
  <p:slideViewPr>
    <p:cSldViewPr showGuides="1">
      <p:cViewPr varScale="1">
        <p:scale>
          <a:sx n="93" d="100"/>
          <a:sy n="93" d="100"/>
        </p:scale>
        <p:origin x="1668" y="90"/>
      </p:cViewPr>
      <p:guideLst>
        <p:guide orient="horz" pos="1870"/>
        <p:guide pos="3737"/>
      </p:guideLst>
    </p:cSldViewPr>
  </p:slideViewPr>
  <p:notesTextViewPr>
    <p:cViewPr>
      <p:scale>
        <a:sx n="100" d="100"/>
        <a:sy n="100" d="100"/>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97" Type="http://schemas.openxmlformats.org/officeDocument/2006/relationships/tags" Target="tags/tag50.xml"/><Relationship Id="rId96" Type="http://schemas.openxmlformats.org/officeDocument/2006/relationships/commentAuthors" Target="commentAuthors.xml"/><Relationship Id="rId95" Type="http://schemas.openxmlformats.org/officeDocument/2006/relationships/tableStyles" Target="tableStyles.xml"/><Relationship Id="rId94" Type="http://schemas.openxmlformats.org/officeDocument/2006/relationships/viewProps" Target="viewProps.xml"/><Relationship Id="rId93" Type="http://schemas.openxmlformats.org/officeDocument/2006/relationships/presProps" Target="presProps.xml"/><Relationship Id="rId92" Type="http://schemas.openxmlformats.org/officeDocument/2006/relationships/handoutMaster" Target="handoutMasters/handoutMaster1.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buFontTx/>
              <a:buNone/>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buFontTx/>
              <a:buNone/>
              <a:defRPr sz="1200">
                <a:latin typeface="+mn-lt"/>
                <a:ea typeface="+mn-ea"/>
              </a:defRPr>
            </a:lvl1pPr>
          </a:lstStyle>
          <a:p>
            <a:pPr>
              <a:defRPr/>
            </a:pPr>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buFontTx/>
              <a:buNone/>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buFontTx/>
              <a:buNone/>
              <a:defRPr sz="1200">
                <a:latin typeface="+mn-lt"/>
                <a:ea typeface="+mn-ea"/>
              </a:defRPr>
            </a:lvl1pPr>
          </a:lstStyle>
          <a:p>
            <a:pPr>
              <a:defRPr/>
            </a:pPr>
            <a:fld id="{BD929F8F-6AC4-41D7-8D4F-44586CEB8A40}"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09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7FD6D7B0-4AFA-4623-AD21-85815AFD067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891"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C13220D6-F7A5-4B01-81A4-153D646ACB2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720DBDD-B5A5-4EF1-B85C-9474888EF32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720DBDD-B5A5-4EF1-B85C-9474888EF32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720DBDD-B5A5-4EF1-B85C-9474888EF32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720DBDD-B5A5-4EF1-B85C-9474888EF32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6147"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614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74D6EA45-BC67-43CE-AAF0-532557FCC35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720DBDD-B5A5-4EF1-B85C-9474888EF32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720DBDD-B5A5-4EF1-B85C-9474888EF32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720DBDD-B5A5-4EF1-B85C-9474888EF32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67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86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0331EB5-52B3-4478-A88A-D40DE687C64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6147"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614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74D6EA45-BC67-43CE-AAF0-532557FCC35E}"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720DBDD-B5A5-4EF1-B85C-9474888EF32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720DBDD-B5A5-4EF1-B85C-9474888EF32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720DBDD-B5A5-4EF1-B85C-9474888EF32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720DBDD-B5A5-4EF1-B85C-9474888EF32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720DBDD-B5A5-4EF1-B85C-9474888EF323}"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720DBDD-B5A5-4EF1-B85C-9474888EF323}"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720DBDD-B5A5-4EF1-B85C-9474888EF323}"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720DBDD-B5A5-4EF1-B85C-9474888EF323}"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720DBDD-B5A5-4EF1-B85C-9474888EF323}"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720DBDD-B5A5-4EF1-B85C-9474888EF32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6147"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614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74D6EA45-BC67-43CE-AAF0-532557FCC35E}"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720DBDD-B5A5-4EF1-B85C-9474888EF323}"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720DBDD-B5A5-4EF1-B85C-9474888EF323}"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720DBDD-B5A5-4EF1-B85C-9474888EF323}"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720DBDD-B5A5-4EF1-B85C-9474888EF323}"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720DBDD-B5A5-4EF1-B85C-9474888EF323}"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720DBDD-B5A5-4EF1-B85C-9474888EF323}"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720DBDD-B5A5-4EF1-B85C-9474888EF323}"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409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410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7FD6D7B0-4AFA-4623-AD21-85815AFD0674}"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6147"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614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74D6EA45-BC67-43CE-AAF0-532557FCC35E}"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819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819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78636A6D-AA45-4F69-B289-D6CE0302ECF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584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7546122C-F768-40A2-A128-E096586C23D4}"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12291"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122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26B8D899-0B5D-4CE5-9868-D90F9F2830FD}"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457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458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682A343-42CD-44E0-A59E-D3805BD9F6C3}"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457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458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682A343-42CD-44E0-A59E-D3805BD9F6C3}"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457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458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682A343-42CD-44E0-A59E-D3805BD9F6C3}"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0723"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072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ED6BA21A-A6B1-4948-8CA2-18BF56FCFCBE}"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2771"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27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DCA5E8F6-9DC7-4DB1-BAFC-A8FD679AE93A}"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32771"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27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DCA5E8F6-9DC7-4DB1-BAFC-A8FD679AE93A}"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6147"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614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74D6EA45-BC67-43CE-AAF0-532557FCC35E}"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6627"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662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E88B8E17-6C12-40D0-98CE-A775216A5C9D}"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67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86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0331EB5-52B3-4478-A88A-D40DE687C64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891"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C13220D6-F7A5-4B01-81A4-153D646ACB28}"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67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86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0331EB5-52B3-4478-A88A-D40DE687C64A}"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67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86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0331EB5-52B3-4478-A88A-D40DE687C64A}"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67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86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0331EB5-52B3-4478-A88A-D40DE687C64A}"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67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86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0331EB5-52B3-4478-A88A-D40DE687C64A}"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67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86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0331EB5-52B3-4478-A88A-D40DE687C64A}"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67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86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0331EB5-52B3-4478-A88A-D40DE687C64A}"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67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86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0331EB5-52B3-4478-A88A-D40DE687C64A}"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67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86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0331EB5-52B3-4478-A88A-D40DE687C64A}"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67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86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0331EB5-52B3-4478-A88A-D40DE687C64A}"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67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86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0331EB5-52B3-4478-A88A-D40DE687C64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891"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C13220D6-F7A5-4B01-81A4-153D646ACB28}"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67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86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0331EB5-52B3-4478-A88A-D40DE687C64A}"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67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86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0331EB5-52B3-4478-A88A-D40DE687C64A}"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67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86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0331EB5-52B3-4478-A88A-D40DE687C64A}"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67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86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0331EB5-52B3-4478-A88A-D40DE687C64A}"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67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86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0331EB5-52B3-4478-A88A-D40DE687C64A}"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67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86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0331EB5-52B3-4478-A88A-D40DE687C64A}"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67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86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0331EB5-52B3-4478-A88A-D40DE687C64A}"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67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86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0331EB5-52B3-4478-A88A-D40DE687C64A}" type="slidenum">
              <a:rPr lang="zh-CN" altLang="en-US" smtClean="0"/>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67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86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0331EB5-52B3-4478-A88A-D40DE687C64A}" type="slidenum">
              <a:rPr lang="zh-CN" altLang="en-US"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67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86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0331EB5-52B3-4478-A88A-D40DE687C64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891"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C13220D6-F7A5-4B01-81A4-153D646ACB28}" type="slidenum">
              <a:rPr lang="zh-CN" altLang="en-US" smtClean="0"/>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67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86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0331EB5-52B3-4478-A88A-D40DE687C64A}" type="slidenum">
              <a:rPr lang="zh-CN" altLang="en-US"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67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86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0331EB5-52B3-4478-A88A-D40DE687C64A}" type="slidenum">
              <a:rPr lang="zh-CN" altLang="en-US" smtClean="0"/>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28675"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286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0331EB5-52B3-4478-A88A-D40DE687C64A}" type="slidenum">
              <a:rPr lang="zh-CN" altLang="en-US" smtClean="0"/>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5018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6BD99BE4-BEC2-45F9-8575-272D0A8E8FA3}" type="slidenum">
              <a:rPr lang="zh-CN" altLang="en-US" smtClean="0">
                <a:solidFill>
                  <a:srgbClr val="000000"/>
                </a:solidFill>
              </a:rPr>
            </a:fld>
            <a:endParaRPr lang="zh-CN"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BD929F8F-6AC4-41D7-8D4F-44586CEB8A4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891"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dirty="0"/>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C13220D6-F7A5-4B01-81A4-153D646ACB2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noProof="1"/>
              <a:t>单击此处编辑母版副标题样式</a:t>
            </a:r>
            <a:endParaRPr lang="zh-CN" altLang="en-US" noProof="1"/>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E15DA5C-BD1B-4ED2-A9EA-606C3FCF408A}" type="slidenum">
              <a:rPr lang="zh-CN" altLang="en-US"/>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96BA94E-209C-4E91-B24C-C0E304382803}" type="slidenum">
              <a:rPr lang="zh-CN" altLang="en-US"/>
            </a:fld>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DC67DD7-D743-405D-8C34-5ABA791880A8}" type="slidenum">
              <a:rPr lang="zh-CN" altLang="en-US"/>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EDB71ED-FC88-46D6-A209-6F19D8417695}" type="slidenum">
              <a:rPr lang="zh-CN" altLang="en-US"/>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noProof="1"/>
              <a:t>单击此处编辑母版文本样式</a:t>
            </a:r>
            <a:endParaRPr lang="zh-CN" altLang="en-US" noProof="1"/>
          </a:p>
        </p:txBody>
      </p:sp>
      <p:sp>
        <p:nvSpPr>
          <p:cNvPr id="4" name="日期占位符 3"/>
          <p:cNvSpPr>
            <a:spLocks noGrp="1"/>
          </p:cNvSpPr>
          <p:nvPr>
            <p:ph type="dt" sz="half" idx="10"/>
          </p:nvPr>
        </p:nvSpPr>
        <p:spPr/>
        <p:txBody>
          <a:bodyPr/>
          <a:lstStyle>
            <a:lvl1pPr>
              <a:defRPr/>
            </a:lvl1pPr>
          </a:lstStyle>
          <a:p>
            <a:pPr>
              <a:defRPr/>
            </a:pPr>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4620FF1-0B54-4FA7-B56B-A3101690771C}" type="slidenum">
              <a:rPr lang="zh-CN" altLang="en-US"/>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42A0947-A23A-4291-B388-91991A5875CE}" type="slidenum">
              <a:rPr lang="zh-CN" altLang="en-US"/>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日期占位符 3"/>
          <p:cNvSpPr>
            <a:spLocks noGrp="1"/>
          </p:cNvSpPr>
          <p:nvPr>
            <p:ph type="dt" sz="half" idx="10"/>
          </p:nvPr>
        </p:nvSpPr>
        <p:spPr/>
        <p:txBody>
          <a:bodyPr/>
          <a:lstStyle>
            <a:lvl1pPr>
              <a:defRPr/>
            </a:lvl1pPr>
          </a:lstStyle>
          <a:p>
            <a:pPr>
              <a:defRPr/>
            </a:pPr>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020471FB-2731-4A64-8845-396BCE39DACC}" type="slidenum">
              <a:rPr lang="zh-CN" altLang="en-US"/>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日期占位符 3"/>
          <p:cNvSpPr>
            <a:spLocks noGrp="1"/>
          </p:cNvSpPr>
          <p:nvPr>
            <p:ph type="dt" sz="half" idx="10"/>
          </p:nvPr>
        </p:nvSpPr>
        <p:spPr/>
        <p:txBody>
          <a:bodyPr/>
          <a:lstStyle>
            <a:lvl1pPr>
              <a:defRPr/>
            </a:lvl1pPr>
          </a:lstStyle>
          <a:p>
            <a:pPr>
              <a:defRPr/>
            </a:pPr>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DB25BF19-E013-4712-A8DF-28B75B3FCC51}" type="slidenum">
              <a:rPr lang="zh-CN" altLang="en-US"/>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8DE1E7D7-5BED-4850-8C13-E23A7C83FB19}" type="slidenum">
              <a:rPr lang="zh-CN" altLang="en-US"/>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3BCC99F0-2208-4924-9167-31BFCE69A2A4}" type="slidenum">
              <a:rPr lang="zh-CN" altLang="en-US"/>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noProof="1"/>
              <a:t>单击此处编辑母版标题样式</a:t>
            </a:r>
            <a:endParaRPr lang="zh-CN" altLang="en-US" noProof="1"/>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
        <p:nvSpPr>
          <p:cNvPr id="5" name="日期占位符 3"/>
          <p:cNvSpPr>
            <a:spLocks noGrp="1"/>
          </p:cNvSpPr>
          <p:nvPr>
            <p:ph type="dt" sz="half" idx="10"/>
          </p:nvPr>
        </p:nvSpPr>
        <p:spPr/>
        <p:txBody>
          <a:bodyPr/>
          <a:lstStyle>
            <a:lvl1pPr>
              <a:defRPr/>
            </a:lvl1pPr>
          </a:lstStyle>
          <a:p>
            <a:pPr>
              <a:defRPr/>
            </a:pPr>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A2BF74A-182E-48A3-A459-3B9EFED3E0C0}" type="slidenum">
              <a:rPr lang="zh-CN" altLang="en-US"/>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E8E8E6"/>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noChangeArrowheads="1"/>
          </p:cNvSpPr>
          <p:nvPr>
            <p:ph type="body" idx="9"/>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ea typeface="微软雅黑" panose="020B0503020204020204" pitchFamily="34" charset="-122"/>
              </a:defRPr>
            </a:lvl1pPr>
          </a:lstStyle>
          <a:p>
            <a:pPr>
              <a:defRPr/>
            </a:pPr>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ea typeface="微软雅黑" panose="020B0503020204020204" pitchFamily="34" charset="-122"/>
              </a:defRPr>
            </a:lvl1pPr>
          </a:lstStyle>
          <a:p>
            <a:pPr>
              <a:defRPr/>
            </a:pPr>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buFontTx/>
              <a:buNone/>
              <a:defRPr sz="1200">
                <a:solidFill>
                  <a:schemeClr val="tx1">
                    <a:tint val="75000"/>
                  </a:schemeClr>
                </a:solidFill>
                <a:latin typeface="+mn-lt"/>
                <a:ea typeface="微软雅黑" panose="020B0503020204020204" pitchFamily="34" charset="-122"/>
              </a:defRPr>
            </a:lvl1pPr>
          </a:lstStyle>
          <a:p>
            <a:pPr>
              <a:defRPr/>
            </a:pPr>
            <a:fld id="{8603A5A9-4B4A-498B-A0E9-DA53D806FFFA}" type="slidenum">
              <a:rPr lang="zh-CN" altLang="en-US"/>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微软雅黑" panose="020B0503020204020204" pitchFamily="34"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微软雅黑" panose="020B0503020204020204" pitchFamily="34"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微软雅黑" panose="020B0503020204020204" pitchFamily="34"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微软雅黑" panose="020B0503020204020204" pitchFamily="34"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微软雅黑" panose="020B0503020204020204" pitchFamily="34" charset="-122"/>
        </a:defRPr>
      </a:lvl5pPr>
      <a:lvl6pPr marL="457200" algn="ctr" rtl="0" fontAlgn="base">
        <a:spcBef>
          <a:spcPct val="0"/>
        </a:spcBef>
        <a:spcAft>
          <a:spcPct val="0"/>
        </a:spcAft>
        <a:defRPr sz="4400">
          <a:solidFill>
            <a:schemeClr val="tx1"/>
          </a:solidFill>
          <a:latin typeface="Calibri" panose="020F0502020204030204" pitchFamily="34" charset="0"/>
          <a:ea typeface="微软雅黑" panose="020B0503020204020204" pitchFamily="34" charset="-122"/>
        </a:defRPr>
      </a:lvl6pPr>
      <a:lvl7pPr marL="914400" algn="ctr" rtl="0" fontAlgn="base">
        <a:spcBef>
          <a:spcPct val="0"/>
        </a:spcBef>
        <a:spcAft>
          <a:spcPct val="0"/>
        </a:spcAft>
        <a:defRPr sz="4400">
          <a:solidFill>
            <a:schemeClr val="tx1"/>
          </a:solidFill>
          <a:latin typeface="Calibri" panose="020F0502020204030204" pitchFamily="34" charset="0"/>
          <a:ea typeface="微软雅黑" panose="020B0503020204020204" pitchFamily="34" charset="-122"/>
        </a:defRPr>
      </a:lvl7pPr>
      <a:lvl8pPr marL="1371600" algn="ctr" rtl="0" fontAlgn="base">
        <a:spcBef>
          <a:spcPct val="0"/>
        </a:spcBef>
        <a:spcAft>
          <a:spcPct val="0"/>
        </a:spcAft>
        <a:defRPr sz="4400">
          <a:solidFill>
            <a:schemeClr val="tx1"/>
          </a:solidFill>
          <a:latin typeface="Calibri" panose="020F0502020204030204" pitchFamily="34" charset="0"/>
          <a:ea typeface="微软雅黑" panose="020B0503020204020204" pitchFamily="34" charset="-122"/>
        </a:defRPr>
      </a:lvl8pPr>
      <a:lvl9pPr marL="1828800" algn="ctr" rtl="0" fontAlgn="base">
        <a:spcBef>
          <a:spcPct val="0"/>
        </a:spcBef>
        <a:spcAft>
          <a:spcPct val="0"/>
        </a:spcAft>
        <a:defRPr sz="4400">
          <a:solidFill>
            <a:schemeClr val="tx1"/>
          </a:solidFill>
          <a:latin typeface="Calibri" panose="020F0502020204030204" pitchFamily="34" charset="0"/>
          <a:ea typeface="微软雅黑" panose="020B0503020204020204" pitchFamily="34"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34.png"/><Relationship Id="rId1" Type="http://schemas.openxmlformats.org/officeDocument/2006/relationships/image" Target="../media/image33.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image" Target="../media/image35.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38.png"/><Relationship Id="rId1" Type="http://schemas.openxmlformats.org/officeDocument/2006/relationships/image" Target="../media/image37.png"/></Relationships>
</file>

<file path=ppt/slides/_rels/slide16.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7" Type="http://schemas.openxmlformats.org/officeDocument/2006/relationships/notesSlide" Target="../notesSlides/notesSlide15.xml"/><Relationship Id="rId16" Type="http://schemas.openxmlformats.org/officeDocument/2006/relationships/slideLayout" Target="../slideLayouts/slideLayout2.xml"/><Relationship Id="rId15" Type="http://schemas.openxmlformats.org/officeDocument/2006/relationships/tags" Target="../tags/tag22.xml"/><Relationship Id="rId14" Type="http://schemas.openxmlformats.org/officeDocument/2006/relationships/tags" Target="../tags/tag21.xml"/><Relationship Id="rId13" Type="http://schemas.openxmlformats.org/officeDocument/2006/relationships/tags" Target="../tags/tag20.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tags" Target="../tags/tag8.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xml"/><Relationship Id="rId2" Type="http://schemas.openxmlformats.org/officeDocument/2006/relationships/image" Target="../media/image49.png"/><Relationship Id="rId1" Type="http://schemas.openxmlformats.org/officeDocument/2006/relationships/image" Target="../media/image48.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51.png"/><Relationship Id="rId1" Type="http://schemas.openxmlformats.org/officeDocument/2006/relationships/image" Target="../media/image50.jpe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xml"/><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image" Target="../media/image56.png"/><Relationship Id="rId1" Type="http://schemas.openxmlformats.org/officeDocument/2006/relationships/image" Target="../media/image55.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58.png"/><Relationship Id="rId1" Type="http://schemas.openxmlformats.org/officeDocument/2006/relationships/image" Target="../media/image57.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2.xml"/><Relationship Id="rId3" Type="http://schemas.openxmlformats.org/officeDocument/2006/relationships/tags" Target="../tags/tag23.xml"/><Relationship Id="rId2" Type="http://schemas.openxmlformats.org/officeDocument/2006/relationships/image" Target="../media/image60.png"/><Relationship Id="rId1" Type="http://schemas.openxmlformats.org/officeDocument/2006/relationships/image" Target="../media/image59.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2.xml"/><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2.xml"/><Relationship Id="rId2" Type="http://schemas.openxmlformats.org/officeDocument/2006/relationships/image" Target="../media/image69.png"/><Relationship Id="rId1" Type="http://schemas.openxmlformats.org/officeDocument/2006/relationships/image" Target="../media/image68.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tags" Target="../tags/tag24.xml"/><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2.xml"/><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image" Target="../media/image80.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2.xml"/><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2.xml"/><Relationship Id="rId3" Type="http://schemas.openxmlformats.org/officeDocument/2006/relationships/tags" Target="../tags/tag25.xml"/><Relationship Id="rId2" Type="http://schemas.openxmlformats.org/officeDocument/2006/relationships/image" Target="../media/image88.png"/><Relationship Id="rId1" Type="http://schemas.openxmlformats.org/officeDocument/2006/relationships/image" Target="../media/image87.pn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2.xml"/><Relationship Id="rId3" Type="http://schemas.openxmlformats.org/officeDocument/2006/relationships/tags" Target="../tags/tag26.xml"/><Relationship Id="rId2" Type="http://schemas.openxmlformats.org/officeDocument/2006/relationships/image" Target="../media/image90.png"/><Relationship Id="rId1" Type="http://schemas.openxmlformats.org/officeDocument/2006/relationships/image" Target="../media/image89.png"/></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2.xml"/><Relationship Id="rId4" Type="http://schemas.openxmlformats.org/officeDocument/2006/relationships/tags" Target="../tags/tag27.xml"/><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image" Target="../media/image91.png"/></Relationships>
</file>

<file path=ppt/slides/_rels/slide37.xml.rels><?xml version="1.0" encoding="UTF-8" standalone="yes"?>
<Relationships xmlns="http://schemas.openxmlformats.org/package/2006/relationships"><Relationship Id="rId7" Type="http://schemas.openxmlformats.org/officeDocument/2006/relationships/notesSlide" Target="../notesSlides/notesSlide34.xml"/><Relationship Id="rId6" Type="http://schemas.openxmlformats.org/officeDocument/2006/relationships/slideLayout" Target="../slideLayouts/slideLayout2.xml"/><Relationship Id="rId5" Type="http://schemas.openxmlformats.org/officeDocument/2006/relationships/tags" Target="../tags/tag28.xml"/><Relationship Id="rId4" Type="http://schemas.openxmlformats.org/officeDocument/2006/relationships/image" Target="../media/image97.png"/><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s>
</file>

<file path=ppt/slides/_rels/slide38.xml.rels><?xml version="1.0" encoding="UTF-8" standalone="yes"?>
<Relationships xmlns="http://schemas.openxmlformats.org/package/2006/relationships"><Relationship Id="rId7" Type="http://schemas.openxmlformats.org/officeDocument/2006/relationships/notesSlide" Target="../notesSlides/notesSlide35.xml"/><Relationship Id="rId6" Type="http://schemas.openxmlformats.org/officeDocument/2006/relationships/slideLayout" Target="../slideLayouts/slideLayout2.xml"/><Relationship Id="rId5" Type="http://schemas.openxmlformats.org/officeDocument/2006/relationships/tags" Target="../tags/tag29.xml"/><Relationship Id="rId4" Type="http://schemas.openxmlformats.org/officeDocument/2006/relationships/image" Target="../media/image101.png"/><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2.xml"/><Relationship Id="rId4" Type="http://schemas.openxmlformats.org/officeDocument/2006/relationships/tags" Target="../tags/tag30.xml"/><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1.xml"/><Relationship Id="rId2" Type="http://schemas.openxmlformats.org/officeDocument/2006/relationships/tags" Target="../tags/tag31.xml"/><Relationship Id="rId1" Type="http://schemas.openxmlformats.org/officeDocument/2006/relationships/image" Target="../media/image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2.xml"/><Relationship Id="rId2" Type="http://schemas.openxmlformats.org/officeDocument/2006/relationships/image" Target="../media/image106.png"/><Relationship Id="rId1" Type="http://schemas.openxmlformats.org/officeDocument/2006/relationships/image" Target="../media/image105.pn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2.xml"/><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image" Target="../media/image107.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1.png"/><Relationship Id="rId1" Type="http://schemas.openxmlformats.org/officeDocument/2006/relationships/image" Target="../media/image110.png"/></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5.jpeg"/><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image" Target="../media/image112.jpeg"/></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2.xml"/><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pn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2.xml"/><Relationship Id="rId2" Type="http://schemas.openxmlformats.org/officeDocument/2006/relationships/image" Target="../media/image120.png"/><Relationship Id="rId1" Type="http://schemas.openxmlformats.org/officeDocument/2006/relationships/image" Target="../media/image119.png"/></Relationships>
</file>

<file path=ppt/slides/_rels/slide48.xml.rels><?xml version="1.0" encoding="UTF-8" standalone="yes"?>
<Relationships xmlns="http://schemas.openxmlformats.org/package/2006/relationships"><Relationship Id="rId5" Type="http://schemas.openxmlformats.org/officeDocument/2006/relationships/notesSlide" Target="../notesSlides/notesSlide43.xml"/><Relationship Id="rId4" Type="http://schemas.openxmlformats.org/officeDocument/2006/relationships/slideLayout" Target="../slideLayouts/slideLayout2.xml"/><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image" Target="../media/image121.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image" Target="../media/image124.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50.xml.rels><?xml version="1.0" encoding="UTF-8" standalone="yes"?>
<Relationships xmlns="http://schemas.openxmlformats.org/package/2006/relationships"><Relationship Id="rId5" Type="http://schemas.openxmlformats.org/officeDocument/2006/relationships/notesSlide" Target="../notesSlides/notesSlide45.xml"/><Relationship Id="rId4" Type="http://schemas.openxmlformats.org/officeDocument/2006/relationships/slideLayout" Target="../slideLayouts/slideLayout2.xml"/><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image" Target="../media/image12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image" Target="../media/image128.png"/></Relationships>
</file>

<file path=ppt/slides/_rels/slide52.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7" Type="http://schemas.openxmlformats.org/officeDocument/2006/relationships/notesSlide" Target="../notesSlides/notesSlide47.xml"/><Relationship Id="rId16" Type="http://schemas.openxmlformats.org/officeDocument/2006/relationships/slideLayout" Target="../slideLayouts/slideLayout2.xml"/><Relationship Id="rId15" Type="http://schemas.openxmlformats.org/officeDocument/2006/relationships/tags" Target="../tags/tag46.xml"/><Relationship Id="rId14" Type="http://schemas.openxmlformats.org/officeDocument/2006/relationships/tags" Target="../tags/tag45.xml"/><Relationship Id="rId13" Type="http://schemas.openxmlformats.org/officeDocument/2006/relationships/tags" Target="../tags/tag44.xml"/><Relationship Id="rId12" Type="http://schemas.openxmlformats.org/officeDocument/2006/relationships/tags" Target="../tags/tag43.xml"/><Relationship Id="rId11" Type="http://schemas.openxmlformats.org/officeDocument/2006/relationships/tags" Target="../tags/tag42.xml"/><Relationship Id="rId10" Type="http://schemas.openxmlformats.org/officeDocument/2006/relationships/tags" Target="../tags/tag41.xml"/><Relationship Id="rId1" Type="http://schemas.openxmlformats.org/officeDocument/2006/relationships/tags" Target="../tags/tag3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image" Target="../media/image129.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0.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1.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2.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3.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image" Target="../media/image134.png"/></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50.xml"/><Relationship Id="rId3" Type="http://schemas.openxmlformats.org/officeDocument/2006/relationships/slideLayout" Target="../slideLayouts/slideLayout2.xml"/><Relationship Id="rId2" Type="http://schemas.openxmlformats.org/officeDocument/2006/relationships/image" Target="../media/image136.jpeg"/><Relationship Id="rId1" Type="http://schemas.openxmlformats.org/officeDocument/2006/relationships/image" Target="../media/image135.jpe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image" Target="../media/image137.png"/></Relationships>
</file>

<file path=ppt/slides/_rels/slide61.xml.rels><?xml version="1.0" encoding="UTF-8" standalone="yes"?>
<Relationships xmlns="http://schemas.openxmlformats.org/package/2006/relationships"><Relationship Id="rId7" Type="http://schemas.openxmlformats.org/officeDocument/2006/relationships/notesSlide" Target="../notesSlides/notesSlide52.xml"/><Relationship Id="rId6"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image" Target="../media/image138.png"/></Relationships>
</file>

<file path=ppt/slides/_rels/slide62.xml.rels><?xml version="1.0" encoding="UTF-8" standalone="yes"?>
<Relationships xmlns="http://schemas.openxmlformats.org/package/2006/relationships"><Relationship Id="rId5" Type="http://schemas.openxmlformats.org/officeDocument/2006/relationships/notesSlide" Target="../notesSlides/notesSlide53.xml"/><Relationship Id="rId4" Type="http://schemas.openxmlformats.org/officeDocument/2006/relationships/slideLayout" Target="../slideLayouts/slideLayout2.xml"/><Relationship Id="rId3" Type="http://schemas.openxmlformats.org/officeDocument/2006/relationships/tags" Target="../tags/tag47.xml"/><Relationship Id="rId2" Type="http://schemas.openxmlformats.org/officeDocument/2006/relationships/image" Target="../media/image144.jpeg"/><Relationship Id="rId1" Type="http://schemas.openxmlformats.org/officeDocument/2006/relationships/image" Target="../media/image143.jpeg"/></Relationships>
</file>

<file path=ppt/slides/_rels/slide63.xml.rels><?xml version="1.0" encoding="UTF-8" standalone="yes"?>
<Relationships xmlns="http://schemas.openxmlformats.org/package/2006/relationships"><Relationship Id="rId6" Type="http://schemas.openxmlformats.org/officeDocument/2006/relationships/notesSlide" Target="../notesSlides/notesSlide54.xml"/><Relationship Id="rId5" Type="http://schemas.openxmlformats.org/officeDocument/2006/relationships/slideLayout" Target="../slideLayouts/slideLayout2.xml"/><Relationship Id="rId4" Type="http://schemas.openxmlformats.org/officeDocument/2006/relationships/tags" Target="../tags/tag48.xml"/><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image" Target="../media/image145.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image" Target="../media/image148.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image" Target="../media/image149.png"/></Relationships>
</file>

<file path=ppt/slides/_rels/slide66.xml.rels><?xml version="1.0" encoding="UTF-8" standalone="yes"?>
<Relationships xmlns="http://schemas.openxmlformats.org/package/2006/relationships"><Relationship Id="rId5" Type="http://schemas.openxmlformats.org/officeDocument/2006/relationships/notesSlide" Target="../notesSlides/notesSlide57.xml"/><Relationship Id="rId4" Type="http://schemas.openxmlformats.org/officeDocument/2006/relationships/slideLayout" Target="../slideLayouts/slideLayout2.xml"/><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image" Target="../media/image150.png"/></Relationships>
</file>

<file path=ppt/slides/_rels/slide67.xml.rels><?xml version="1.0" encoding="UTF-8" standalone="yes"?>
<Relationships xmlns="http://schemas.openxmlformats.org/package/2006/relationships"><Relationship Id="rId4" Type="http://schemas.openxmlformats.org/officeDocument/2006/relationships/notesSlide" Target="../notesSlides/notesSlide58.xml"/><Relationship Id="rId3" Type="http://schemas.openxmlformats.org/officeDocument/2006/relationships/slideLayout" Target="../slideLayouts/slideLayout2.xml"/><Relationship Id="rId2" Type="http://schemas.openxmlformats.org/officeDocument/2006/relationships/image" Target="../media/image154.png"/><Relationship Id="rId1" Type="http://schemas.openxmlformats.org/officeDocument/2006/relationships/image" Target="../media/image153.png"/></Relationships>
</file>

<file path=ppt/slides/_rels/slide68.xml.rels><?xml version="1.0" encoding="UTF-8" standalone="yes"?>
<Relationships xmlns="http://schemas.openxmlformats.org/package/2006/relationships"><Relationship Id="rId4" Type="http://schemas.openxmlformats.org/officeDocument/2006/relationships/notesSlide" Target="../notesSlides/notesSlide59.xml"/><Relationship Id="rId3" Type="http://schemas.openxmlformats.org/officeDocument/2006/relationships/slideLayout" Target="../slideLayouts/slideLayout2.xml"/><Relationship Id="rId2" Type="http://schemas.openxmlformats.org/officeDocument/2006/relationships/tags" Target="../tags/tag49.xml"/><Relationship Id="rId1" Type="http://schemas.openxmlformats.org/officeDocument/2006/relationships/image" Target="../media/image155.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image" Target="../media/image156.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image" Target="../media/image157.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image" Target="../media/image158.png"/></Relationships>
</file>

<file path=ppt/slides/_rels/slide72.xml.rels><?xml version="1.0" encoding="UTF-8" standalone="yes"?>
<Relationships xmlns="http://schemas.openxmlformats.org/package/2006/relationships"><Relationship Id="rId6" Type="http://schemas.openxmlformats.org/officeDocument/2006/relationships/notesSlide" Target="../notesSlides/notesSlide63.xml"/><Relationship Id="rId5" Type="http://schemas.openxmlformats.org/officeDocument/2006/relationships/slideLayout" Target="../slideLayouts/slideLayout2.xml"/><Relationship Id="rId4" Type="http://schemas.openxmlformats.org/officeDocument/2006/relationships/image" Target="../media/image162.png"/><Relationship Id="rId3" Type="http://schemas.openxmlformats.org/officeDocument/2006/relationships/image" Target="../media/image161.jpeg"/><Relationship Id="rId2" Type="http://schemas.openxmlformats.org/officeDocument/2006/relationships/image" Target="../media/image160.png"/><Relationship Id="rId1" Type="http://schemas.openxmlformats.org/officeDocument/2006/relationships/image" Target="../media/image159.png"/></Relationships>
</file>

<file path=ppt/slides/_rels/slide73.xml.rels><?xml version="1.0" encoding="UTF-8" standalone="yes"?>
<Relationships xmlns="http://schemas.openxmlformats.org/package/2006/relationships"><Relationship Id="rId5" Type="http://schemas.openxmlformats.org/officeDocument/2006/relationships/notesSlide" Target="../notesSlides/notesSlide64.xml"/><Relationship Id="rId4" Type="http://schemas.openxmlformats.org/officeDocument/2006/relationships/slideLayout" Target="../slideLayouts/slideLayout2.xml"/><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image" Target="../media/image163.png"/></Relationships>
</file>

<file path=ppt/slides/_rels/slide74.xml.rels><?xml version="1.0" encoding="UTF-8" standalone="yes"?>
<Relationships xmlns="http://schemas.openxmlformats.org/package/2006/relationships"><Relationship Id="rId4" Type="http://schemas.openxmlformats.org/officeDocument/2006/relationships/notesSlide" Target="../notesSlides/notesSlide65.xml"/><Relationship Id="rId3" Type="http://schemas.openxmlformats.org/officeDocument/2006/relationships/slideLayout" Target="../slideLayouts/slideLayout2.xml"/><Relationship Id="rId2" Type="http://schemas.openxmlformats.org/officeDocument/2006/relationships/image" Target="../media/image167.png"/><Relationship Id="rId1" Type="http://schemas.openxmlformats.org/officeDocument/2006/relationships/image" Target="../media/image166.png"/></Relationships>
</file>

<file path=ppt/slides/_rels/slide75.xml.rels><?xml version="1.0" encoding="UTF-8" standalone="yes"?>
<Relationships xmlns="http://schemas.openxmlformats.org/package/2006/relationships"><Relationship Id="rId4" Type="http://schemas.openxmlformats.org/officeDocument/2006/relationships/notesSlide" Target="../notesSlides/notesSlide66.xml"/><Relationship Id="rId3" Type="http://schemas.openxmlformats.org/officeDocument/2006/relationships/slideLayout" Target="../slideLayouts/slideLayout2.xml"/><Relationship Id="rId2" Type="http://schemas.openxmlformats.org/officeDocument/2006/relationships/image" Target="../media/image169.png"/><Relationship Id="rId1" Type="http://schemas.openxmlformats.org/officeDocument/2006/relationships/image" Target="../media/image168.png"/></Relationships>
</file>

<file path=ppt/slides/_rels/slide76.xml.rels><?xml version="1.0" encoding="UTF-8" standalone="yes"?>
<Relationships xmlns="http://schemas.openxmlformats.org/package/2006/relationships"><Relationship Id="rId5" Type="http://schemas.openxmlformats.org/officeDocument/2006/relationships/notesSlide" Target="../notesSlides/notesSlide67.xml"/><Relationship Id="rId4" Type="http://schemas.openxmlformats.org/officeDocument/2006/relationships/slideLayout" Target="../slideLayouts/slideLayout2.xml"/><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image" Target="../media/image170.png"/></Relationships>
</file>

<file path=ppt/slides/_rels/slide77.xml.rels><?xml version="1.0" encoding="UTF-8" standalone="yes"?>
<Relationships xmlns="http://schemas.openxmlformats.org/package/2006/relationships"><Relationship Id="rId5" Type="http://schemas.openxmlformats.org/officeDocument/2006/relationships/notesSlide" Target="../notesSlides/notesSlide68.xml"/><Relationship Id="rId4" Type="http://schemas.openxmlformats.org/officeDocument/2006/relationships/slideLayout" Target="../slideLayouts/slideLayout2.xml"/><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image" Target="../media/image173.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image" Target="../media/image176.png"/></Relationships>
</file>

<file path=ppt/slides/_rels/slide79.xml.rels><?xml version="1.0" encoding="UTF-8" standalone="yes"?>
<Relationships xmlns="http://schemas.openxmlformats.org/package/2006/relationships"><Relationship Id="rId4" Type="http://schemas.openxmlformats.org/officeDocument/2006/relationships/notesSlide" Target="../notesSlides/notesSlide70.xml"/><Relationship Id="rId3" Type="http://schemas.openxmlformats.org/officeDocument/2006/relationships/slideLayout" Target="../slideLayouts/slideLayout2.xml"/><Relationship Id="rId2" Type="http://schemas.openxmlformats.org/officeDocument/2006/relationships/image" Target="../media/image178.png"/><Relationship Id="rId1" Type="http://schemas.openxmlformats.org/officeDocument/2006/relationships/image" Target="../media/image17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png"/><Relationship Id="rId1" Type="http://schemas.openxmlformats.org/officeDocument/2006/relationships/image" Target="../media/image12.pn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9.png"/></Relationships>
</file>

<file path=ppt/slides/_rels/slide8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83.png"/><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image" Target="../media/image180.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5.png"/><Relationship Id="rId1" Type="http://schemas.openxmlformats.org/officeDocument/2006/relationships/image" Target="../media/image184.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7.png"/><Relationship Id="rId1" Type="http://schemas.openxmlformats.org/officeDocument/2006/relationships/image" Target="../media/image186.pn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8.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0.png"/><Relationship Id="rId1" Type="http://schemas.openxmlformats.org/officeDocument/2006/relationships/image" Target="../media/image189.png"/></Relationships>
</file>

<file path=ppt/slides/_rels/slide86.xml.rels><?xml version="1.0" encoding="UTF-8" standalone="yes"?>
<Relationships xmlns="http://schemas.openxmlformats.org/package/2006/relationships"><Relationship Id="rId5" Type="http://schemas.openxmlformats.org/officeDocument/2006/relationships/notesSlide" Target="../notesSlides/notesSlide71.xml"/><Relationship Id="rId4" Type="http://schemas.openxmlformats.org/officeDocument/2006/relationships/slideLayout" Target="../slideLayouts/slideLayout2.xml"/><Relationship Id="rId3" Type="http://schemas.openxmlformats.org/officeDocument/2006/relationships/image" Target="../media/image193.png"/><Relationship Id="rId2" Type="http://schemas.openxmlformats.org/officeDocument/2006/relationships/image" Target="../media/image192.jpeg"/><Relationship Id="rId1" Type="http://schemas.openxmlformats.org/officeDocument/2006/relationships/image" Target="../media/image191.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image" Target="../media/image194.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7.xml"/><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7      (向天歌演示原创作品：www.TopPPT.cn)"/>
          <p:cNvSpPr/>
          <p:nvPr/>
        </p:nvSpPr>
        <p:spPr>
          <a:xfrm rot="19177476">
            <a:off x="8159750" y="312738"/>
            <a:ext cx="5683250" cy="5346700"/>
          </a:xfrm>
          <a:custGeom>
            <a:avLst/>
            <a:gdLst>
              <a:gd name="connsiteX0" fmla="*/ 699354 w 5683751"/>
              <a:gd name="connsiteY0" fmla="*/ 2660654 h 5347153"/>
              <a:gd name="connsiteX1" fmla="*/ 699354 w 5683751"/>
              <a:gd name="connsiteY1" fmla="*/ 4647799 h 5347153"/>
              <a:gd name="connsiteX2" fmla="*/ 2720656 w 5683751"/>
              <a:gd name="connsiteY2" fmla="*/ 4654875 h 5347153"/>
              <a:gd name="connsiteX3" fmla="*/ 2131993 w 5683751"/>
              <a:gd name="connsiteY3" fmla="*/ 5347153 h 5347153"/>
              <a:gd name="connsiteX4" fmla="*/ 0 w 5683751"/>
              <a:gd name="connsiteY4" fmla="*/ 5347153 h 5347153"/>
              <a:gd name="connsiteX5" fmla="*/ 0 w 5683751"/>
              <a:gd name="connsiteY5" fmla="*/ 2660489 h 5347153"/>
              <a:gd name="connsiteX6" fmla="*/ 2808800 w 5683751"/>
              <a:gd name="connsiteY6" fmla="*/ 0 h 5347153"/>
              <a:gd name="connsiteX7" fmla="*/ 2832652 w 5683751"/>
              <a:gd name="connsiteY7" fmla="*/ 699354 h 5347153"/>
              <a:gd name="connsiteX8" fmla="*/ 699354 w 5683751"/>
              <a:gd name="connsiteY8" fmla="*/ 699354 h 5347153"/>
              <a:gd name="connsiteX9" fmla="*/ 699354 w 5683751"/>
              <a:gd name="connsiteY9" fmla="*/ 2481295 h 5347153"/>
              <a:gd name="connsiteX10" fmla="*/ 0 w 5683751"/>
              <a:gd name="connsiteY10" fmla="*/ 2481130 h 5347153"/>
              <a:gd name="connsiteX11" fmla="*/ 0 w 5683751"/>
              <a:gd name="connsiteY11" fmla="*/ 0 h 5347153"/>
              <a:gd name="connsiteX12" fmla="*/ 4307551 w 5683751"/>
              <a:gd name="connsiteY12" fmla="*/ 0 h 5347153"/>
              <a:gd name="connsiteX13" fmla="*/ 5683751 w 5683751"/>
              <a:gd name="connsiteY13" fmla="*/ 1170220 h 5347153"/>
              <a:gd name="connsiteX14" fmla="*/ 5080222 w 5683751"/>
              <a:gd name="connsiteY14" fmla="*/ 1879981 h 5347153"/>
              <a:gd name="connsiteX15" fmla="*/ 5080546 w 5683751"/>
              <a:gd name="connsiteY15" fmla="*/ 1701265 h 5347153"/>
              <a:gd name="connsiteX16" fmla="*/ 5081521 w 5683751"/>
              <a:gd name="connsiteY16" fmla="*/ 699354 h 5347153"/>
              <a:gd name="connsiteX17" fmla="*/ 3041115 w 5683751"/>
              <a:gd name="connsiteY17" fmla="*/ 699354 h 5347153"/>
              <a:gd name="connsiteX18" fmla="*/ 3017264 w 5683751"/>
              <a:gd name="connsiteY18" fmla="*/ 0 h 534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3751" h="5347153">
                <a:moveTo>
                  <a:pt x="699354" y="2660654"/>
                </a:moveTo>
                <a:lnTo>
                  <a:pt x="699354" y="4647799"/>
                </a:lnTo>
                <a:lnTo>
                  <a:pt x="2720656" y="4654875"/>
                </a:lnTo>
                <a:lnTo>
                  <a:pt x="2131993" y="5347153"/>
                </a:lnTo>
                <a:lnTo>
                  <a:pt x="0" y="5347153"/>
                </a:lnTo>
                <a:lnTo>
                  <a:pt x="0" y="2660489"/>
                </a:lnTo>
                <a:close/>
                <a:moveTo>
                  <a:pt x="2808800" y="0"/>
                </a:moveTo>
                <a:lnTo>
                  <a:pt x="2832652" y="699354"/>
                </a:lnTo>
                <a:lnTo>
                  <a:pt x="699354" y="699354"/>
                </a:lnTo>
                <a:lnTo>
                  <a:pt x="699354" y="2481295"/>
                </a:lnTo>
                <a:lnTo>
                  <a:pt x="0" y="2481130"/>
                </a:lnTo>
                <a:lnTo>
                  <a:pt x="0" y="0"/>
                </a:lnTo>
                <a:close/>
                <a:moveTo>
                  <a:pt x="4307551" y="0"/>
                </a:moveTo>
                <a:lnTo>
                  <a:pt x="5683751" y="1170220"/>
                </a:lnTo>
                <a:lnTo>
                  <a:pt x="5080222" y="1879981"/>
                </a:lnTo>
                <a:lnTo>
                  <a:pt x="5080546" y="1701265"/>
                </a:lnTo>
                <a:cubicBezTo>
                  <a:pt x="5081157" y="1364859"/>
                  <a:pt x="5081625" y="1029670"/>
                  <a:pt x="5081521" y="699354"/>
                </a:cubicBezTo>
                <a:lnTo>
                  <a:pt x="3041115" y="699354"/>
                </a:lnTo>
                <a:lnTo>
                  <a:pt x="3017264" y="0"/>
                </a:lnTo>
                <a:close/>
              </a:path>
            </a:pathLst>
          </a:cu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tx1"/>
              </a:solidFill>
              <a:ea typeface="微软雅黑" panose="020B0503020204020204" pitchFamily="34" charset="-122"/>
            </a:endParaRPr>
          </a:p>
        </p:txBody>
      </p:sp>
      <p:sp>
        <p:nvSpPr>
          <p:cNvPr id="39" name="Freeform 38      (向天歌演示原创作品：www.TopPPT.cn)"/>
          <p:cNvSpPr/>
          <p:nvPr/>
        </p:nvSpPr>
        <p:spPr>
          <a:xfrm rot="19177476">
            <a:off x="10460038" y="1317625"/>
            <a:ext cx="3463925" cy="4075113"/>
          </a:xfrm>
          <a:custGeom>
            <a:avLst/>
            <a:gdLst>
              <a:gd name="connsiteX0" fmla="*/ 699354 w 3464896"/>
              <a:gd name="connsiteY0" fmla="*/ 2076448 h 4074783"/>
              <a:gd name="connsiteX1" fmla="*/ 699354 w 3464896"/>
              <a:gd name="connsiteY1" fmla="*/ 3252330 h 4074783"/>
              <a:gd name="connsiteX2" fmla="*/ 0 w 3464896"/>
              <a:gd name="connsiteY2" fmla="*/ 4074783 h 4074783"/>
              <a:gd name="connsiteX3" fmla="*/ 0 w 3464896"/>
              <a:gd name="connsiteY3" fmla="*/ 2076283 h 4074783"/>
              <a:gd name="connsiteX4" fmla="*/ 1684570 w 3464896"/>
              <a:gd name="connsiteY4" fmla="*/ 0 h 4074783"/>
              <a:gd name="connsiteX5" fmla="*/ 1708421 w 3464896"/>
              <a:gd name="connsiteY5" fmla="*/ 699355 h 4074783"/>
              <a:gd name="connsiteX6" fmla="*/ 699354 w 3464896"/>
              <a:gd name="connsiteY6" fmla="*/ 699354 h 4074783"/>
              <a:gd name="connsiteX7" fmla="*/ 699354 w 3464896"/>
              <a:gd name="connsiteY7" fmla="*/ 1859921 h 4074783"/>
              <a:gd name="connsiteX8" fmla="*/ 0 w 3464896"/>
              <a:gd name="connsiteY8" fmla="*/ 1859755 h 4074783"/>
              <a:gd name="connsiteX9" fmla="*/ 0 w 3464896"/>
              <a:gd name="connsiteY9" fmla="*/ 0 h 4074783"/>
              <a:gd name="connsiteX10" fmla="*/ 3464896 w 3464896"/>
              <a:gd name="connsiteY10" fmla="*/ 1 h 4074783"/>
              <a:gd name="connsiteX11" fmla="*/ 2870217 w 3464896"/>
              <a:gd name="connsiteY11" fmla="*/ 699354 h 4074783"/>
              <a:gd name="connsiteX12" fmla="*/ 1916884 w 3464896"/>
              <a:gd name="connsiteY12" fmla="*/ 699354 h 4074783"/>
              <a:gd name="connsiteX13" fmla="*/ 1893033 w 3464896"/>
              <a:gd name="connsiteY13" fmla="*/ 1 h 407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4896" h="4074783">
                <a:moveTo>
                  <a:pt x="699354" y="2076448"/>
                </a:moveTo>
                <a:lnTo>
                  <a:pt x="699354" y="3252330"/>
                </a:lnTo>
                <a:lnTo>
                  <a:pt x="0" y="4074783"/>
                </a:lnTo>
                <a:lnTo>
                  <a:pt x="0" y="2076283"/>
                </a:lnTo>
                <a:close/>
                <a:moveTo>
                  <a:pt x="1684570" y="0"/>
                </a:moveTo>
                <a:lnTo>
                  <a:pt x="1708421" y="699355"/>
                </a:lnTo>
                <a:lnTo>
                  <a:pt x="699354" y="699354"/>
                </a:lnTo>
                <a:lnTo>
                  <a:pt x="699354" y="1859921"/>
                </a:lnTo>
                <a:lnTo>
                  <a:pt x="0" y="1859755"/>
                </a:lnTo>
                <a:lnTo>
                  <a:pt x="0" y="0"/>
                </a:lnTo>
                <a:close/>
                <a:moveTo>
                  <a:pt x="3464896" y="1"/>
                </a:moveTo>
                <a:lnTo>
                  <a:pt x="2870217" y="699354"/>
                </a:lnTo>
                <a:lnTo>
                  <a:pt x="1916884" y="699354"/>
                </a:lnTo>
                <a:lnTo>
                  <a:pt x="1893033" y="1"/>
                </a:lnTo>
                <a:close/>
              </a:path>
            </a:pathLst>
          </a:custGeom>
          <a:solidFill>
            <a:srgbClr val="2B2E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tx1"/>
              </a:solidFill>
              <a:ea typeface="微软雅黑" panose="020B0503020204020204" pitchFamily="34" charset="-122"/>
            </a:endParaRPr>
          </a:p>
        </p:txBody>
      </p:sp>
      <p:grpSp>
        <p:nvGrpSpPr>
          <p:cNvPr id="3078" name="Group 3      (向天歌演示原创作品：www.TopPPT.cn)"/>
          <p:cNvGrpSpPr/>
          <p:nvPr/>
        </p:nvGrpSpPr>
        <p:grpSpPr bwMode="auto">
          <a:xfrm>
            <a:off x="1559496" y="5253072"/>
            <a:ext cx="1776834" cy="120650"/>
            <a:chOff x="1559554" y="4356850"/>
            <a:chExt cx="1777310" cy="121200"/>
          </a:xfrm>
        </p:grpSpPr>
        <p:cxnSp>
          <p:nvCxnSpPr>
            <p:cNvPr id="24" name="Straight Connector 23      (向天歌演示原创作品：www.TopPPT.cn)"/>
            <p:cNvCxnSpPr/>
            <p:nvPr/>
          </p:nvCxnSpPr>
          <p:spPr>
            <a:xfrm flipH="1">
              <a:off x="1559554" y="4405713"/>
              <a:ext cx="1656184" cy="0"/>
            </a:xfrm>
            <a:prstGeom prst="line">
              <a:avLst/>
            </a:prstGeom>
            <a:ln w="19050">
              <a:gradFill flip="none" rotWithShape="1">
                <a:gsLst>
                  <a:gs pos="0">
                    <a:srgbClr val="21A3D0"/>
                  </a:gs>
                  <a:gs pos="89000">
                    <a:schemeClr val="bg1"/>
                  </a:gs>
                  <a:gs pos="83000">
                    <a:srgbClr val="E8E8E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8" name="Oval 27      (向天歌演示原创作品：www.TopPPT.cn)"/>
            <p:cNvSpPr/>
            <p:nvPr/>
          </p:nvSpPr>
          <p:spPr>
            <a:xfrm>
              <a:off x="3216182" y="4356850"/>
              <a:ext cx="120682" cy="121200"/>
            </a:xfrm>
            <a:prstGeom prst="ellipse">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grpSp>
      <p:grpSp>
        <p:nvGrpSpPr>
          <p:cNvPr id="3079" name="Group 4      (向天歌演示原创作品：www.TopPPT.cn)"/>
          <p:cNvGrpSpPr/>
          <p:nvPr/>
        </p:nvGrpSpPr>
        <p:grpSpPr bwMode="auto">
          <a:xfrm>
            <a:off x="4051300" y="5253072"/>
            <a:ext cx="1868488" cy="120650"/>
            <a:chOff x="4050658" y="4356850"/>
            <a:chExt cx="1869506" cy="121200"/>
          </a:xfrm>
        </p:grpSpPr>
        <p:cxnSp>
          <p:nvCxnSpPr>
            <p:cNvPr id="25" name="Straight Connector 24      (向天歌演示原创作品：www.TopPPT.cn)"/>
            <p:cNvCxnSpPr/>
            <p:nvPr/>
          </p:nvCxnSpPr>
          <p:spPr>
            <a:xfrm flipV="1">
              <a:off x="4171858" y="4414006"/>
              <a:ext cx="1748306" cy="3444"/>
            </a:xfrm>
            <a:prstGeom prst="line">
              <a:avLst/>
            </a:prstGeom>
            <a:ln w="19050">
              <a:gradFill flip="none" rotWithShape="1">
                <a:gsLst>
                  <a:gs pos="0">
                    <a:srgbClr val="21A3D0"/>
                  </a:gs>
                  <a:gs pos="89000">
                    <a:schemeClr val="bg1"/>
                  </a:gs>
                  <a:gs pos="83000">
                    <a:srgbClr val="E8E8E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0" name="Oval 29      (向天歌演示原创作品：www.TopPPT.cn)"/>
            <p:cNvSpPr/>
            <p:nvPr/>
          </p:nvSpPr>
          <p:spPr>
            <a:xfrm>
              <a:off x="4050658" y="4356850"/>
              <a:ext cx="120716" cy="121200"/>
            </a:xfrm>
            <a:prstGeom prst="ellipse">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grpSp>
      <p:sp>
        <p:nvSpPr>
          <p:cNvPr id="45" name="Rectangle 44      (向天歌演示原创作品：www.TopPPT.cn)"/>
          <p:cNvSpPr/>
          <p:nvPr/>
        </p:nvSpPr>
        <p:spPr>
          <a:xfrm>
            <a:off x="3992880" y="2479675"/>
            <a:ext cx="2504440" cy="840105"/>
          </a:xfrm>
          <a:prstGeom prst="rect">
            <a:avLst/>
          </a:prstGeom>
          <a:solidFill>
            <a:srgbClr val="2B2E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081" name="TextBox 6      (向天歌演示原创作品：www.TopPPT.cn)"/>
          <p:cNvSpPr txBox="1">
            <a:spLocks noChangeArrowheads="1"/>
          </p:cNvSpPr>
          <p:nvPr/>
        </p:nvSpPr>
        <p:spPr bwMode="auto">
          <a:xfrm>
            <a:off x="4279900" y="2635885"/>
            <a:ext cx="210629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dirty="0">
                <a:solidFill>
                  <a:schemeClr val="bg1"/>
                </a:solidFill>
                <a:latin typeface="微软雅黑" panose="020B0503020204020204" pitchFamily="34" charset="-122"/>
                <a:ea typeface="微软雅黑" panose="020B0503020204020204" pitchFamily="34" charset="-122"/>
              </a:rPr>
              <a:t>选修课平台</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20" name="Rectangle 19      (向天歌演示原创作品：www.TopPPT.cn)"/>
          <p:cNvSpPr/>
          <p:nvPr/>
        </p:nvSpPr>
        <p:spPr>
          <a:xfrm rot="2289162">
            <a:off x="2543810" y="1380173"/>
            <a:ext cx="1314450" cy="1316037"/>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085" name="TextBox 21      (向天歌演示原创作品：www.TopPPT.cn)"/>
          <p:cNvSpPr txBox="1">
            <a:spLocks noChangeArrowheads="1"/>
          </p:cNvSpPr>
          <p:nvPr/>
        </p:nvSpPr>
        <p:spPr bwMode="auto">
          <a:xfrm>
            <a:off x="2641600" y="1334770"/>
            <a:ext cx="1269365"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8000" b="1" dirty="0">
                <a:solidFill>
                  <a:srgbClr val="FF0000"/>
                </a:solidFill>
                <a:latin typeface="微软雅黑" panose="020B0503020204020204" pitchFamily="34" charset="-122"/>
                <a:ea typeface="微软雅黑" panose="020B0503020204020204" pitchFamily="34" charset="-122"/>
              </a:rPr>
              <a:t>雅</a:t>
            </a:r>
            <a:endParaRPr lang="zh-CN" altLang="en-US" sz="8000" b="1" dirty="0">
              <a:solidFill>
                <a:srgbClr val="FF0000"/>
              </a:solidFill>
              <a:latin typeface="微软雅黑" panose="020B0503020204020204" pitchFamily="34" charset="-122"/>
              <a:ea typeface="微软雅黑" panose="020B0503020204020204" pitchFamily="34" charset="-122"/>
            </a:endParaRPr>
          </a:p>
        </p:txBody>
      </p:sp>
      <p:sp>
        <p:nvSpPr>
          <p:cNvPr id="26" name="Rectangle 19      (向天歌演示原创作品：www.TopPPT.cn)"/>
          <p:cNvSpPr/>
          <p:nvPr/>
        </p:nvSpPr>
        <p:spPr>
          <a:xfrm rot="2289162">
            <a:off x="1158861" y="2167079"/>
            <a:ext cx="1314450" cy="1316037"/>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 name="文本框 1"/>
          <p:cNvSpPr txBox="1"/>
          <p:nvPr/>
        </p:nvSpPr>
        <p:spPr>
          <a:xfrm>
            <a:off x="1197115" y="2092006"/>
            <a:ext cx="1381125" cy="1322070"/>
          </a:xfrm>
          <a:prstGeom prst="rect">
            <a:avLst/>
          </a:prstGeom>
          <a:noFill/>
        </p:spPr>
        <p:txBody>
          <a:bodyPr wrap="square" rtlCol="0">
            <a:spAutoFit/>
          </a:bodyPr>
          <a:lstStyle/>
          <a:p>
            <a:pPr lvl="0" eaLnBrk="1" hangingPunct="1"/>
            <a:r>
              <a:rPr lang="zh-CN" altLang="en-US" sz="8000" b="1" dirty="0">
                <a:solidFill>
                  <a:srgbClr val="FF0000"/>
                </a:solidFill>
                <a:latin typeface="微软雅黑" panose="020B0503020204020204" pitchFamily="34" charset="-122"/>
                <a:ea typeface="微软雅黑" panose="020B0503020204020204" pitchFamily="34" charset="-122"/>
              </a:rPr>
              <a:t>尔</a:t>
            </a:r>
            <a:endParaRPr lang="zh-CN" altLang="en-US" sz="8000" b="1" dirty="0">
              <a:solidFill>
                <a:srgbClr val="FF0000"/>
              </a:solidFill>
              <a:latin typeface="微软雅黑" panose="020B0503020204020204" pitchFamily="34" charset="-122"/>
              <a:ea typeface="微软雅黑" panose="020B0503020204020204" pitchFamily="34" charset="-122"/>
            </a:endParaRPr>
          </a:p>
        </p:txBody>
      </p:sp>
      <p:pic>
        <p:nvPicPr>
          <p:cNvPr id="3" name="图片 3"/>
          <p:cNvPicPr>
            <a:picLocks noChangeAspect="1" noChangeArrowheads="1"/>
          </p:cNvPicPr>
          <p:nvPr/>
        </p:nvPicPr>
        <p:blipFill>
          <a:blip r:embed="rId1"/>
          <a:srcRect/>
          <a:stretch>
            <a:fillRect/>
          </a:stretch>
        </p:blipFill>
        <p:spPr bwMode="auto">
          <a:xfrm>
            <a:off x="206547" y="226604"/>
            <a:ext cx="2030965" cy="806983"/>
          </a:xfrm>
          <a:prstGeom prst="rect">
            <a:avLst/>
          </a:prstGeom>
          <a:noFill/>
          <a:ln w="9525">
            <a:noFill/>
            <a:miter lim="800000"/>
            <a:headEnd/>
            <a:tailEnd/>
          </a:ln>
        </p:spPr>
      </p:pic>
      <p:sp>
        <p:nvSpPr>
          <p:cNvPr id="3077" name="TextBox 21      (向天歌演示原创作品：www.TopPPT.cn)"/>
          <p:cNvSpPr txBox="1">
            <a:spLocks noChangeArrowheads="1"/>
          </p:cNvSpPr>
          <p:nvPr/>
        </p:nvSpPr>
        <p:spPr bwMode="auto">
          <a:xfrm>
            <a:off x="864870" y="3840480"/>
            <a:ext cx="630745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4800" b="1">
                <a:solidFill>
                  <a:srgbClr val="2B2E30"/>
                </a:solidFill>
                <a:latin typeface="微软雅黑" panose="020B0503020204020204" pitchFamily="34" charset="-122"/>
                <a:ea typeface="微软雅黑" panose="020B0503020204020204" pitchFamily="34" charset="-122"/>
              </a:rPr>
              <a:t>学生使用指南</a:t>
            </a:r>
            <a:r>
              <a:rPr lang="en-US" altLang="zh-CN" sz="4800" b="1">
                <a:solidFill>
                  <a:srgbClr val="2B2E30"/>
                </a:solidFill>
                <a:latin typeface="微软雅黑" panose="020B0503020204020204" pitchFamily="34" charset="-122"/>
                <a:ea typeface="微软雅黑" panose="020B0503020204020204" pitchFamily="34" charset="-122"/>
              </a:rPr>
              <a:t>(</a:t>
            </a:r>
            <a:r>
              <a:rPr lang="zh-CN" altLang="en-US" sz="4800" b="1">
                <a:solidFill>
                  <a:srgbClr val="2B2E30"/>
                </a:solidFill>
                <a:latin typeface="微软雅黑" panose="020B0503020204020204" pitchFamily="34" charset="-122"/>
                <a:ea typeface="微软雅黑" panose="020B0503020204020204" pitchFamily="34" charset="-122"/>
              </a:rPr>
              <a:t>手机</a:t>
            </a:r>
            <a:r>
              <a:rPr lang="zh-CN" altLang="en-US" sz="4800" b="1">
                <a:solidFill>
                  <a:srgbClr val="2B2E30"/>
                </a:solidFill>
                <a:latin typeface="微软雅黑" panose="020B0503020204020204" pitchFamily="34" charset="-122"/>
                <a:ea typeface="微软雅黑" panose="020B0503020204020204" pitchFamily="34" charset="-122"/>
                <a:sym typeface="+mn-ea"/>
              </a:rPr>
              <a:t>端</a:t>
            </a:r>
            <a:r>
              <a:rPr lang="en-US" altLang="zh-CN" sz="4800" b="1">
                <a:solidFill>
                  <a:srgbClr val="2B2E30"/>
                </a:solidFill>
                <a:latin typeface="微软雅黑" panose="020B0503020204020204" pitchFamily="34" charset="-122"/>
                <a:ea typeface="微软雅黑" panose="020B0503020204020204" pitchFamily="34" charset="-122"/>
              </a:rPr>
              <a:t>)</a:t>
            </a:r>
            <a:endParaRPr lang="en-US" altLang="zh-CN" sz="4800" b="1">
              <a:solidFill>
                <a:srgbClr val="2B2E30"/>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6870" name="TextBox 42      (向天歌演示原创作品：www.TopPPT.cn)"/>
          <p:cNvSpPr txBox="1">
            <a:spLocks noChangeArrowheads="1"/>
          </p:cNvSpPr>
          <p:nvPr/>
        </p:nvSpPr>
        <p:spPr bwMode="auto">
          <a:xfrm>
            <a:off x="752475" y="233680"/>
            <a:ext cx="343916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学校</a:t>
            </a:r>
            <a:r>
              <a:rPr lang="en-US" altLang="zh-CN" sz="2800" b="1" dirty="0">
                <a:latin typeface="微软雅黑" panose="020B0503020204020204" pitchFamily="34" charset="-122"/>
              </a:rPr>
              <a:t>/</a:t>
            </a:r>
            <a:r>
              <a:rPr lang="zh-CN" altLang="en-US" sz="2800" b="1" dirty="0">
                <a:latin typeface="微软雅黑" panose="020B0503020204020204" pitchFamily="34" charset="-122"/>
              </a:rPr>
              <a:t>绑定单位</a:t>
            </a:r>
            <a:endParaRPr lang="en-US" altLang="zh-CN" sz="2800" b="1" dirty="0">
              <a:latin typeface="微软雅黑" panose="020B0503020204020204" pitchFamily="34" charset="-122"/>
            </a:endParaRPr>
          </a:p>
        </p:txBody>
      </p:sp>
      <p:sp>
        <p:nvSpPr>
          <p:cNvPr id="10" name="TextBox 43      (向天歌演示原创作品：www.TopPPT.cn)"/>
          <p:cNvSpPr txBox="1">
            <a:spLocks noChangeArrowheads="1"/>
          </p:cNvSpPr>
          <p:nvPr/>
        </p:nvSpPr>
        <p:spPr bwMode="auto">
          <a:xfrm>
            <a:off x="542925" y="5567680"/>
            <a:ext cx="11216640" cy="1290955"/>
          </a:xfrm>
          <a:prstGeom prst="rect">
            <a:avLst/>
          </a:prstGeom>
          <a:solidFill>
            <a:schemeClr val="tx1">
              <a:lumMod val="75000"/>
              <a:lumOff val="25000"/>
            </a:schemeClr>
          </a:solidFill>
          <a:ln>
            <a:noFill/>
          </a:ln>
        </p:spPr>
        <p:txBody>
          <a:bodyPr wrap="square">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lnSpc>
                <a:spcPct val="150000"/>
              </a:lnSpc>
              <a:spcBef>
                <a:spcPct val="0"/>
              </a:spcBef>
              <a:buNone/>
            </a:pPr>
            <a:r>
              <a:rPr lang="zh-CN" altLang="en-US"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点击学习通底部</a:t>
            </a:r>
            <a:r>
              <a:rPr lang="en-US" altLang="zh-CN"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我</a:t>
            </a:r>
            <a:r>
              <a:rPr lang="en-US" altLang="zh-CN"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头像</a:t>
            </a:r>
            <a:r>
              <a:rPr lang="en-US" altLang="zh-CN"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绑定单位</a:t>
            </a:r>
            <a:r>
              <a:rPr lang="en-US" altLang="zh-CN"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添加单位</a:t>
            </a:r>
            <a:r>
              <a:rPr lang="en-US" altLang="zh-CN"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进行认证。</a:t>
            </a:r>
            <a:endParaRPr lang="zh-CN" altLang="en-US" sz="1800" dirty="0">
              <a:solidFill>
                <a:schemeClr val="bg1"/>
              </a:solidFill>
              <a:latin typeface="微软雅黑" panose="020B0503020204020204" pitchFamily="34" charset="-122"/>
              <a:sym typeface="+mn-ea"/>
            </a:endParaRPr>
          </a:p>
          <a:p>
            <a:pPr eaLnBrk="1" hangingPunct="1">
              <a:lnSpc>
                <a:spcPct val="150000"/>
              </a:lnSpc>
              <a:spcBef>
                <a:spcPct val="0"/>
              </a:spcBef>
              <a:buNone/>
            </a:pPr>
            <a:r>
              <a:rPr lang="zh-CN" altLang="en-US" sz="1800" dirty="0">
                <a:solidFill>
                  <a:schemeClr val="bg1"/>
                </a:solidFill>
                <a:latin typeface="微软雅黑" panose="020B0503020204020204" pitchFamily="34" charset="-122"/>
                <a:sym typeface="+mn-ea"/>
              </a:rPr>
              <a:t>❖</a:t>
            </a:r>
            <a:r>
              <a:rPr lang="en-US" altLang="zh-CN"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单位</a:t>
            </a:r>
            <a:r>
              <a:rPr lang="en-US" altLang="zh-CN" sz="1800" dirty="0">
                <a:solidFill>
                  <a:schemeClr val="bg1"/>
                </a:solidFill>
                <a:latin typeface="微软雅黑" panose="020B0503020204020204" pitchFamily="34" charset="-122"/>
                <a:sym typeface="+mn-ea"/>
              </a:rPr>
              <a:t>uc</a:t>
            </a:r>
            <a:r>
              <a:rPr lang="zh-CN" altLang="en-US" sz="1800" dirty="0">
                <a:solidFill>
                  <a:schemeClr val="bg1"/>
                </a:solidFill>
                <a:latin typeface="微软雅黑" panose="020B0503020204020204" pitchFamily="34" charset="-122"/>
                <a:sym typeface="+mn-ea"/>
              </a:rPr>
              <a:t>码</a:t>
            </a:r>
            <a:r>
              <a:rPr lang="en-US" altLang="zh-CN"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单位名称</a:t>
            </a:r>
            <a:r>
              <a:rPr lang="en-US" altLang="zh-CN"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：您的学校名称</a:t>
            </a:r>
            <a:endParaRPr lang="zh-CN" altLang="en-US" sz="1800" dirty="0">
              <a:solidFill>
                <a:schemeClr val="bg1"/>
              </a:solidFill>
              <a:latin typeface="微软雅黑" panose="020B0503020204020204" pitchFamily="34" charset="-122"/>
              <a:sym typeface="+mn-ea"/>
            </a:endParaRPr>
          </a:p>
          <a:p>
            <a:pPr eaLnBrk="1" hangingPunct="1">
              <a:lnSpc>
                <a:spcPct val="150000"/>
              </a:lnSpc>
              <a:spcBef>
                <a:spcPct val="0"/>
              </a:spcBef>
              <a:buNone/>
            </a:pPr>
            <a:r>
              <a:rPr lang="zh-CN" altLang="en-US" sz="1800" dirty="0">
                <a:solidFill>
                  <a:schemeClr val="bg1"/>
                </a:solidFill>
                <a:latin typeface="微软雅黑" panose="020B0503020204020204" pitchFamily="34" charset="-122"/>
                <a:sym typeface="+mn-ea"/>
              </a:rPr>
              <a:t>❖</a:t>
            </a:r>
            <a:r>
              <a:rPr lang="en-US" altLang="zh-CN"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学号</a:t>
            </a:r>
            <a:r>
              <a:rPr lang="en-US" altLang="zh-CN"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工号</a:t>
            </a:r>
            <a:r>
              <a:rPr lang="en-US" altLang="zh-CN"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：学校通知的学号</a:t>
            </a:r>
            <a:endParaRPr lang="zh-CN" altLang="en-US" sz="1800" dirty="0">
              <a:solidFill>
                <a:schemeClr val="bg1"/>
              </a:solidFill>
              <a:latin typeface="微软雅黑" panose="020B0503020204020204" pitchFamily="34" charset="-122"/>
              <a:sym typeface="+mn-ea"/>
            </a:endParaRPr>
          </a:p>
        </p:txBody>
      </p:sp>
      <p:sp>
        <p:nvSpPr>
          <p:cNvPr id="8" name="矩形 7"/>
          <p:cNvSpPr/>
          <p:nvPr/>
        </p:nvSpPr>
        <p:spPr>
          <a:xfrm>
            <a:off x="10437494" y="2007670"/>
            <a:ext cx="1529251" cy="2717474"/>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0526394" y="2007670"/>
            <a:ext cx="1440352" cy="2537874"/>
          </a:xfrm>
          <a:prstGeom prst="rect">
            <a:avLst/>
          </a:prstGeom>
          <a:noFill/>
        </p:spPr>
        <p:txBody>
          <a:bodyPr wrap="square" rtlCol="0">
            <a:spAutoFit/>
          </a:bodyPr>
          <a:lstStyle/>
          <a:p>
            <a:pPr>
              <a:lnSpc>
                <a:spcPct val="150000"/>
              </a:lnSpc>
            </a:pPr>
            <a:r>
              <a:rPr lang="zh-CN" altLang="en-US" b="1" dirty="0">
                <a:solidFill>
                  <a:srgbClr val="FF0000"/>
                </a:solidFill>
              </a:rPr>
              <a:t>注意：</a:t>
            </a:r>
            <a:endParaRPr lang="zh-CN" altLang="en-US" b="1" dirty="0">
              <a:solidFill>
                <a:srgbClr val="FF0000"/>
              </a:solidFill>
            </a:endParaRPr>
          </a:p>
          <a:p>
            <a:pPr>
              <a:lnSpc>
                <a:spcPct val="150000"/>
              </a:lnSpc>
            </a:pPr>
            <a:r>
              <a:rPr lang="zh-CN" altLang="en-US" b="1" dirty="0">
                <a:solidFill>
                  <a:srgbClr val="FF0000"/>
                </a:solidFill>
              </a:rPr>
              <a:t>单位认证时一定要多次检查自己输入的学校名称和账号。</a:t>
            </a:r>
            <a:endParaRPr lang="zh-CN" altLang="en-US" b="1" dirty="0">
              <a:solidFill>
                <a:srgbClr val="FF0000"/>
              </a:solidFill>
            </a:endParaRPr>
          </a:p>
        </p:txBody>
      </p:sp>
      <p:pic>
        <p:nvPicPr>
          <p:cNvPr id="6" name="图片 5"/>
          <p:cNvPicPr>
            <a:picLocks noChangeAspect="1"/>
          </p:cNvPicPr>
          <p:nvPr/>
        </p:nvPicPr>
        <p:blipFill>
          <a:blip r:embed="rId1"/>
          <a:srcRect t="910"/>
          <a:stretch>
            <a:fillRect/>
          </a:stretch>
        </p:blipFill>
        <p:spPr>
          <a:xfrm>
            <a:off x="5618480" y="708025"/>
            <a:ext cx="2263140" cy="4874260"/>
          </a:xfrm>
          <a:prstGeom prst="rect">
            <a:avLst/>
          </a:prstGeom>
        </p:spPr>
      </p:pic>
      <p:pic>
        <p:nvPicPr>
          <p:cNvPr id="7" name="图片 6"/>
          <p:cNvPicPr>
            <a:picLocks noChangeAspect="1"/>
          </p:cNvPicPr>
          <p:nvPr/>
        </p:nvPicPr>
        <p:blipFill>
          <a:blip r:embed="rId2"/>
          <a:stretch>
            <a:fillRect/>
          </a:stretch>
        </p:blipFill>
        <p:spPr>
          <a:xfrm>
            <a:off x="8096885" y="692785"/>
            <a:ext cx="2251710" cy="4874895"/>
          </a:xfrm>
          <a:prstGeom prst="rect">
            <a:avLst/>
          </a:prstGeom>
        </p:spPr>
      </p:pic>
      <p:pic>
        <p:nvPicPr>
          <p:cNvPr id="2" name="图片 1"/>
          <p:cNvPicPr>
            <a:picLocks noChangeAspect="1"/>
          </p:cNvPicPr>
          <p:nvPr/>
        </p:nvPicPr>
        <p:blipFill>
          <a:blip r:embed="rId3"/>
          <a:stretch>
            <a:fillRect/>
          </a:stretch>
        </p:blipFill>
        <p:spPr>
          <a:xfrm>
            <a:off x="542925" y="714375"/>
            <a:ext cx="2262505" cy="4859655"/>
          </a:xfrm>
          <a:prstGeom prst="rect">
            <a:avLst/>
          </a:prstGeom>
        </p:spPr>
      </p:pic>
      <p:pic>
        <p:nvPicPr>
          <p:cNvPr id="3" name="图片 2"/>
          <p:cNvPicPr>
            <a:picLocks noChangeAspect="1"/>
          </p:cNvPicPr>
          <p:nvPr/>
        </p:nvPicPr>
        <p:blipFill>
          <a:blip r:embed="rId4"/>
          <a:stretch>
            <a:fillRect/>
          </a:stretch>
        </p:blipFill>
        <p:spPr>
          <a:xfrm>
            <a:off x="3067685" y="659130"/>
            <a:ext cx="2242185" cy="4872990"/>
          </a:xfrm>
          <a:prstGeom prst="rect">
            <a:avLst/>
          </a:prstGeom>
        </p:spPr>
      </p:pic>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向天歌演示原创作品：www.TopPPT.cn)"/>
          <p:cNvSpPr/>
          <p:nvPr/>
        </p:nvSpPr>
        <p:spPr>
          <a:xfrm>
            <a:off x="681355" y="5704205"/>
            <a:ext cx="10741660" cy="93662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6870" name="TextBox 42      (向天歌演示原创作品：www.TopPPT.cn)"/>
          <p:cNvSpPr txBox="1">
            <a:spLocks noChangeArrowheads="1"/>
          </p:cNvSpPr>
          <p:nvPr/>
        </p:nvSpPr>
        <p:spPr bwMode="auto">
          <a:xfrm>
            <a:off x="752475" y="233363"/>
            <a:ext cx="210316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查看课程</a:t>
            </a:r>
            <a:endParaRPr lang="zh-CN" altLang="en-US" sz="2800" b="1" dirty="0">
              <a:latin typeface="微软雅黑" panose="020B0503020204020204" pitchFamily="34" charset="-122"/>
            </a:endParaRPr>
          </a:p>
        </p:txBody>
      </p:sp>
      <p:sp>
        <p:nvSpPr>
          <p:cNvPr id="10" name="TextBox 43      (向天歌演示原创作品：www.TopPPT.cn)"/>
          <p:cNvSpPr txBox="1">
            <a:spLocks noChangeArrowheads="1"/>
          </p:cNvSpPr>
          <p:nvPr/>
        </p:nvSpPr>
        <p:spPr bwMode="auto">
          <a:xfrm>
            <a:off x="648494" y="5654351"/>
            <a:ext cx="10659745"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lnSpc>
                <a:spcPct val="150000"/>
              </a:lnSpc>
              <a:spcBef>
                <a:spcPct val="0"/>
              </a:spcBef>
              <a:buNone/>
            </a:pPr>
            <a:r>
              <a:rPr lang="zh-CN" altLang="en-US"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绑定成功后，点击</a:t>
            </a:r>
            <a:r>
              <a:rPr lang="en-US" altLang="zh-CN"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我</a:t>
            </a:r>
            <a:r>
              <a:rPr lang="en-US" altLang="zh-CN"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课程</a:t>
            </a:r>
            <a:r>
              <a:rPr lang="en-US" altLang="zh-CN"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或</a:t>
            </a:r>
            <a:r>
              <a:rPr lang="en-US" altLang="zh-CN"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首页</a:t>
            </a:r>
            <a:r>
              <a:rPr lang="en-US" altLang="zh-CN"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课程</a:t>
            </a:r>
            <a:r>
              <a:rPr lang="en-US" altLang="zh-CN"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，进行学习。如果没有课程，代表您学号下暂无课程，建议检查学号或查看学校相关通知。</a:t>
            </a:r>
            <a:endParaRPr lang="en-US" altLang="zh-CN" sz="1800" dirty="0">
              <a:solidFill>
                <a:schemeClr val="bg1"/>
              </a:solidFill>
              <a:latin typeface="微软雅黑" panose="020B0503020204020204" pitchFamily="34" charset="-122"/>
              <a:sym typeface="+mn-ea"/>
            </a:endParaRPr>
          </a:p>
        </p:txBody>
      </p:sp>
      <p:pic>
        <p:nvPicPr>
          <p:cNvPr id="2" name="图片 1"/>
          <p:cNvPicPr>
            <a:picLocks noChangeAspect="1"/>
          </p:cNvPicPr>
          <p:nvPr/>
        </p:nvPicPr>
        <p:blipFill>
          <a:blip r:embed="rId1"/>
          <a:srcRect t="356"/>
          <a:stretch>
            <a:fillRect/>
          </a:stretch>
        </p:blipFill>
        <p:spPr>
          <a:xfrm>
            <a:off x="8910955" y="742315"/>
            <a:ext cx="2210435" cy="4798060"/>
          </a:xfrm>
          <a:prstGeom prst="rect">
            <a:avLst/>
          </a:prstGeom>
        </p:spPr>
      </p:pic>
      <p:pic>
        <p:nvPicPr>
          <p:cNvPr id="5" name="图片 4"/>
          <p:cNvPicPr>
            <a:picLocks noChangeAspect="1"/>
          </p:cNvPicPr>
          <p:nvPr/>
        </p:nvPicPr>
        <p:blipFill>
          <a:blip r:embed="rId2"/>
          <a:srcRect t="344"/>
          <a:stretch>
            <a:fillRect/>
          </a:stretch>
        </p:blipFill>
        <p:spPr>
          <a:xfrm>
            <a:off x="3430270" y="755650"/>
            <a:ext cx="2214245" cy="4784725"/>
          </a:xfrm>
          <a:prstGeom prst="rect">
            <a:avLst/>
          </a:prstGeom>
        </p:spPr>
      </p:pic>
      <p:pic>
        <p:nvPicPr>
          <p:cNvPr id="7" name="图片 6"/>
          <p:cNvPicPr>
            <a:picLocks noChangeAspect="1"/>
          </p:cNvPicPr>
          <p:nvPr/>
        </p:nvPicPr>
        <p:blipFill>
          <a:blip r:embed="rId3"/>
          <a:stretch>
            <a:fillRect/>
          </a:stretch>
        </p:blipFill>
        <p:spPr>
          <a:xfrm>
            <a:off x="6168390" y="727710"/>
            <a:ext cx="2218690" cy="4798695"/>
          </a:xfrm>
          <a:prstGeom prst="rect">
            <a:avLst/>
          </a:prstGeom>
        </p:spPr>
      </p:pic>
      <p:pic>
        <p:nvPicPr>
          <p:cNvPr id="8" name="图片 7"/>
          <p:cNvPicPr>
            <a:picLocks noChangeAspect="1"/>
          </p:cNvPicPr>
          <p:nvPr/>
        </p:nvPicPr>
        <p:blipFill>
          <a:blip r:embed="rId4"/>
          <a:srcRect l="1289" t="452"/>
          <a:stretch>
            <a:fillRect/>
          </a:stretch>
        </p:blipFill>
        <p:spPr>
          <a:xfrm>
            <a:off x="718820" y="766445"/>
            <a:ext cx="2188210" cy="4759325"/>
          </a:xfrm>
          <a:prstGeom prst="rect">
            <a:avLst/>
          </a:prstGeom>
        </p:spPr>
      </p:pic>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向天歌演示原创作品：www.TopPPT.cn)"/>
          <p:cNvSpPr/>
          <p:nvPr/>
        </p:nvSpPr>
        <p:spPr>
          <a:xfrm>
            <a:off x="0" y="5912485"/>
            <a:ext cx="12192000" cy="10452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8919" name="TextBox 42      (向天歌演示原创作品：www.TopPPT.cn)"/>
          <p:cNvSpPr txBox="1">
            <a:spLocks noChangeArrowheads="1"/>
          </p:cNvSpPr>
          <p:nvPr/>
        </p:nvSpPr>
        <p:spPr bwMode="auto">
          <a:xfrm>
            <a:off x="752475" y="233680"/>
            <a:ext cx="21297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退课</a:t>
            </a:r>
            <a:endParaRPr lang="zh-CN" altLang="en-US" sz="2800" b="1" dirty="0">
              <a:latin typeface="微软雅黑" panose="020B0503020204020204" pitchFamily="34" charset="-122"/>
            </a:endParaRPr>
          </a:p>
        </p:txBody>
      </p:sp>
      <p:sp>
        <p:nvSpPr>
          <p:cNvPr id="38920" name="TextBox 43      (向天歌演示原创作品：www.TopPPT.cn)"/>
          <p:cNvSpPr txBox="1">
            <a:spLocks noChangeArrowheads="1"/>
          </p:cNvSpPr>
          <p:nvPr/>
        </p:nvSpPr>
        <p:spPr bwMode="auto">
          <a:xfrm>
            <a:off x="203994" y="5912327"/>
            <a:ext cx="12191999"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lnSpc>
                <a:spcPct val="150000"/>
              </a:lnSpc>
              <a:spcBef>
                <a:spcPct val="0"/>
              </a:spcBef>
              <a:buNone/>
            </a:pPr>
            <a:r>
              <a:rPr lang="zh-CN" altLang="en-US"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在课程列表左滑课程，点击</a:t>
            </a:r>
            <a:r>
              <a:rPr lang="en-US" altLang="zh-CN"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退课</a:t>
            </a:r>
            <a:r>
              <a:rPr lang="en-US" altLang="zh-CN"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，若学校不允许退课，则会提示</a:t>
            </a:r>
            <a:r>
              <a:rPr lang="en-US" altLang="zh-CN"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教师不允许退课</a:t>
            </a:r>
            <a:r>
              <a:rPr lang="en-US" altLang="zh-CN"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，请按照要求完成。</a:t>
            </a:r>
            <a:endParaRPr lang="zh-CN" altLang="en-US" sz="1800" dirty="0">
              <a:solidFill>
                <a:schemeClr val="bg1"/>
              </a:solidFill>
              <a:latin typeface="微软雅黑" panose="020B0503020204020204" pitchFamily="34" charset="-122"/>
              <a:sym typeface="+mn-ea"/>
            </a:endParaRPr>
          </a:p>
          <a:p>
            <a:pPr eaLnBrk="1" hangingPunct="1">
              <a:lnSpc>
                <a:spcPct val="150000"/>
              </a:lnSpc>
              <a:spcBef>
                <a:spcPct val="0"/>
              </a:spcBef>
              <a:buNone/>
            </a:pPr>
            <a:r>
              <a:rPr lang="zh-CN" altLang="en-US" sz="1800" dirty="0">
                <a:solidFill>
                  <a:schemeClr val="bg1"/>
                </a:solidFill>
                <a:latin typeface="微软雅黑" panose="020B0503020204020204" pitchFamily="34" charset="-122"/>
                <a:sym typeface="+mn-ea"/>
              </a:rPr>
              <a:t>❖若误操作退课，可在下方【已退课课程】文件夹里左滑课程【重新加班</a:t>
            </a:r>
            <a:r>
              <a:rPr lang="en-US" altLang="zh-CN"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a:t>
            </a:r>
            <a:endParaRPr lang="zh-CN" altLang="en-US" sz="1800" dirty="0">
              <a:solidFill>
                <a:schemeClr val="bg1"/>
              </a:solidFill>
              <a:latin typeface="微软雅黑" panose="020B0503020204020204" pitchFamily="34" charset="-122"/>
              <a:sym typeface="+mn-ea"/>
            </a:endParaRPr>
          </a:p>
        </p:txBody>
      </p:sp>
      <p:pic>
        <p:nvPicPr>
          <p:cNvPr id="7" name="图片 6"/>
          <p:cNvPicPr>
            <a:picLocks noChangeAspect="1"/>
          </p:cNvPicPr>
          <p:nvPr/>
        </p:nvPicPr>
        <p:blipFill>
          <a:blip r:embed="rId1"/>
          <a:stretch>
            <a:fillRect/>
          </a:stretch>
        </p:blipFill>
        <p:spPr>
          <a:xfrm>
            <a:off x="752475" y="752475"/>
            <a:ext cx="2305685" cy="5004435"/>
          </a:xfrm>
          <a:prstGeom prst="rect">
            <a:avLst/>
          </a:prstGeom>
        </p:spPr>
      </p:pic>
      <p:pic>
        <p:nvPicPr>
          <p:cNvPr id="8" name="图片 7"/>
          <p:cNvPicPr>
            <a:picLocks noChangeAspect="1"/>
          </p:cNvPicPr>
          <p:nvPr/>
        </p:nvPicPr>
        <p:blipFill>
          <a:blip r:embed="rId2"/>
          <a:stretch>
            <a:fillRect/>
          </a:stretch>
        </p:blipFill>
        <p:spPr>
          <a:xfrm>
            <a:off x="3431540" y="770890"/>
            <a:ext cx="2306955" cy="5001260"/>
          </a:xfrm>
          <a:prstGeom prst="rect">
            <a:avLst/>
          </a:prstGeom>
        </p:spPr>
      </p:pic>
      <p:pic>
        <p:nvPicPr>
          <p:cNvPr id="10" name="图片 9"/>
          <p:cNvPicPr>
            <a:picLocks noChangeAspect="1"/>
          </p:cNvPicPr>
          <p:nvPr/>
        </p:nvPicPr>
        <p:blipFill>
          <a:blip r:embed="rId3"/>
          <a:stretch>
            <a:fillRect/>
          </a:stretch>
        </p:blipFill>
        <p:spPr>
          <a:xfrm>
            <a:off x="6123940" y="781050"/>
            <a:ext cx="2300605" cy="4975860"/>
          </a:xfrm>
          <a:prstGeom prst="rect">
            <a:avLst/>
          </a:prstGeom>
        </p:spPr>
      </p:pic>
      <p:pic>
        <p:nvPicPr>
          <p:cNvPr id="11" name="图片 10"/>
          <p:cNvPicPr>
            <a:picLocks noChangeAspect="1"/>
          </p:cNvPicPr>
          <p:nvPr/>
        </p:nvPicPr>
        <p:blipFill>
          <a:blip r:embed="rId4"/>
          <a:stretch>
            <a:fillRect/>
          </a:stretch>
        </p:blipFill>
        <p:spPr>
          <a:xfrm>
            <a:off x="8844280" y="781050"/>
            <a:ext cx="2303145" cy="4991100"/>
          </a:xfrm>
          <a:prstGeom prst="rect">
            <a:avLst/>
          </a:prstGeom>
        </p:spPr>
      </p:pic>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8919" name="TextBox 42      (向天歌演示原创作品：www.TopPPT.cn)"/>
          <p:cNvSpPr txBox="1">
            <a:spLocks noChangeArrowheads="1"/>
          </p:cNvSpPr>
          <p:nvPr/>
        </p:nvSpPr>
        <p:spPr bwMode="auto">
          <a:xfrm>
            <a:off x="681355" y="233680"/>
            <a:ext cx="345122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课程须知</a:t>
            </a:r>
            <a:endParaRPr lang="zh-CN" altLang="en-US" sz="2800" b="1" dirty="0">
              <a:latin typeface="微软雅黑" panose="020B0503020204020204" pitchFamily="34" charset="-122"/>
            </a:endParaRPr>
          </a:p>
        </p:txBody>
      </p:sp>
      <p:sp>
        <p:nvSpPr>
          <p:cNvPr id="17" name="文本框 16"/>
          <p:cNvSpPr txBox="1"/>
          <p:nvPr/>
        </p:nvSpPr>
        <p:spPr>
          <a:xfrm>
            <a:off x="8112125" y="1917065"/>
            <a:ext cx="3288030" cy="3049270"/>
          </a:xfrm>
          <a:prstGeom prst="rect">
            <a:avLst/>
          </a:prstGeom>
          <a:solidFill>
            <a:schemeClr val="tx1">
              <a:lumMod val="75000"/>
              <a:lumOff val="25000"/>
            </a:schemeClr>
          </a:solidFill>
        </p:spPr>
        <p:txBody>
          <a:bodyPr wrap="square" rtlCol="0">
            <a:noAutofit/>
          </a:bodyPr>
          <a:lstStyle/>
          <a:p>
            <a:pPr>
              <a:lnSpc>
                <a:spcPct val="150000"/>
              </a:lnSpc>
            </a:pPr>
            <a:r>
              <a:rPr lang="zh-CN" altLang="en-US" sz="1800" dirty="0">
                <a:solidFill>
                  <a:srgbClr val="FF0000"/>
                </a:solidFill>
                <a:latin typeface="微软雅黑" panose="020B0503020204020204" pitchFamily="34" charset="-122"/>
                <a:ea typeface="微软雅黑" panose="020B0503020204020204" pitchFamily="34" charset="-122"/>
                <a:sym typeface="+mn-ea"/>
              </a:rPr>
              <a:t>❖❖</a:t>
            </a:r>
            <a:r>
              <a:rPr lang="zh-CN" altLang="en-US" sz="1800" b="1" dirty="0">
                <a:solidFill>
                  <a:srgbClr val="FF0000"/>
                </a:solidFill>
                <a:latin typeface="微软雅黑" panose="020B0503020204020204" pitchFamily="34" charset="-122"/>
                <a:ea typeface="微软雅黑" panose="020B0503020204020204" pitchFamily="34" charset="-122"/>
                <a:sym typeface="+mn-ea"/>
              </a:rPr>
              <a:t>注意：</a:t>
            </a:r>
            <a:endParaRPr lang="zh-CN" altLang="en-US" sz="1800" b="1" dirty="0">
              <a:solidFill>
                <a:srgbClr val="FF0000"/>
              </a:solidFill>
              <a:latin typeface="微软雅黑" panose="020B0503020204020204" pitchFamily="34" charset="-122"/>
              <a:ea typeface="微软雅黑" panose="020B0503020204020204" pitchFamily="34" charset="-122"/>
              <a:sym typeface="+mn-ea"/>
            </a:endParaRPr>
          </a:p>
          <a:p>
            <a:pPr>
              <a:lnSpc>
                <a:spcPct val="150000"/>
              </a:lnSpc>
            </a:pPr>
            <a:r>
              <a:rPr lang="zh-CN" altLang="en-US" sz="2000" dirty="0">
                <a:solidFill>
                  <a:schemeClr val="bg1"/>
                </a:solidFill>
                <a:latin typeface="微软雅黑" panose="020B0503020204020204" pitchFamily="34" charset="-122"/>
                <a:ea typeface="微软雅黑" panose="020B0503020204020204" pitchFamily="34" charset="-122"/>
                <a:sym typeface="+mn-ea"/>
              </a:rPr>
              <a:t>❖</a:t>
            </a:r>
            <a:r>
              <a:rPr lang="zh-CN" altLang="en-US" sz="2000" dirty="0">
                <a:solidFill>
                  <a:schemeClr val="bg1"/>
                </a:solidFill>
                <a:latin typeface="微软雅黑" panose="020B0503020204020204" pitchFamily="34" charset="-122"/>
                <a:ea typeface="微软雅黑" panose="020B0503020204020204" pitchFamily="34" charset="-122"/>
                <a:sym typeface="+mn-ea"/>
              </a:rPr>
              <a:t>第一次进入课程，建议仔细阅读【课程须知】，点击【我已阅读，开始学习】。按照须知要求在指定时间内完成考核项。</a:t>
            </a:r>
            <a:endParaRPr lang="zh-CN" altLang="en-US" sz="2000" dirty="0">
              <a:solidFill>
                <a:schemeClr val="bg1"/>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1"/>
          <a:stretch>
            <a:fillRect/>
          </a:stretch>
        </p:blipFill>
        <p:spPr>
          <a:xfrm>
            <a:off x="681355" y="764540"/>
            <a:ext cx="2628900" cy="5686425"/>
          </a:xfrm>
          <a:prstGeom prst="rect">
            <a:avLst/>
          </a:prstGeom>
        </p:spPr>
      </p:pic>
      <p:pic>
        <p:nvPicPr>
          <p:cNvPr id="3" name="图片 2"/>
          <p:cNvPicPr>
            <a:picLocks noChangeAspect="1"/>
          </p:cNvPicPr>
          <p:nvPr/>
        </p:nvPicPr>
        <p:blipFill>
          <a:blip r:embed="rId2"/>
          <a:stretch>
            <a:fillRect/>
          </a:stretch>
        </p:blipFill>
        <p:spPr>
          <a:xfrm>
            <a:off x="4584065" y="749935"/>
            <a:ext cx="2628900" cy="5701030"/>
          </a:xfrm>
          <a:prstGeom prst="rect">
            <a:avLst/>
          </a:prstGeom>
        </p:spPr>
      </p:pic>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8919" name="TextBox 42      (向天歌演示原创作品：www.TopPPT.cn)"/>
          <p:cNvSpPr txBox="1">
            <a:spLocks noChangeArrowheads="1"/>
          </p:cNvSpPr>
          <p:nvPr/>
        </p:nvSpPr>
        <p:spPr bwMode="auto">
          <a:xfrm>
            <a:off x="752475" y="233680"/>
            <a:ext cx="21297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课程时间</a:t>
            </a:r>
            <a:endParaRPr lang="zh-CN" altLang="en-US" sz="2800" b="1" dirty="0">
              <a:latin typeface="微软雅黑" panose="020B0503020204020204" pitchFamily="34" charset="-122"/>
            </a:endParaRPr>
          </a:p>
        </p:txBody>
      </p:sp>
      <p:sp>
        <p:nvSpPr>
          <p:cNvPr id="38920" name="TextBox 43      (向天歌演示原创作品：www.TopPPT.cn)"/>
          <p:cNvSpPr txBox="1">
            <a:spLocks noChangeArrowheads="1"/>
          </p:cNvSpPr>
          <p:nvPr/>
        </p:nvSpPr>
        <p:spPr bwMode="auto">
          <a:xfrm>
            <a:off x="0" y="5795010"/>
            <a:ext cx="12192000" cy="1022350"/>
          </a:xfrm>
          <a:prstGeom prst="rect">
            <a:avLst/>
          </a:prstGeom>
          <a:solidFill>
            <a:schemeClr val="tx1">
              <a:lumMod val="75000"/>
              <a:lumOff val="25000"/>
            </a:schemeClr>
          </a:solidFill>
          <a:ln>
            <a:noFill/>
          </a:ln>
        </p:spPr>
        <p:txBody>
          <a:bodyPr wrap="square">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algn="l" eaLnBrk="1" hangingPunct="1">
              <a:lnSpc>
                <a:spcPct val="150000"/>
              </a:lnSpc>
              <a:buClrTx/>
              <a:buSzTx/>
              <a:buNone/>
            </a:pPr>
            <a:r>
              <a:rPr lang="zh-CN" altLang="en-US"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点击【课程】</a:t>
            </a:r>
            <a:r>
              <a:rPr lang="zh-CN" altLang="en-US" sz="1100" dirty="0"/>
              <a:t> </a:t>
            </a:r>
            <a:r>
              <a:rPr lang="zh-CN" altLang="en-US" sz="1800" dirty="0">
                <a:solidFill>
                  <a:schemeClr val="bg1"/>
                </a:solidFill>
                <a:latin typeface="微软雅黑" panose="020B0503020204020204" pitchFamily="34" charset="-122"/>
              </a:rPr>
              <a:t>➤</a:t>
            </a:r>
            <a:r>
              <a:rPr lang="zh-CN" altLang="en-US" sz="1800" dirty="0">
                <a:solidFill>
                  <a:schemeClr val="bg1"/>
                </a:solidFill>
                <a:latin typeface="微软雅黑" panose="020B0503020204020204" pitchFamily="34" charset="-122"/>
                <a:sym typeface="+mn-ea"/>
              </a:rPr>
              <a:t>【更多】下方查看课程学习时间。（若不显示，说明教师不允许查看，请关注学校开课通知）</a:t>
            </a:r>
            <a:endParaRPr lang="en-US" altLang="zh-CN" sz="1800" dirty="0">
              <a:solidFill>
                <a:schemeClr val="bg1"/>
              </a:solidFill>
              <a:latin typeface="微软雅黑" panose="020B0503020204020204" pitchFamily="34" charset="-122"/>
              <a:sym typeface="+mn-ea"/>
            </a:endParaRPr>
          </a:p>
          <a:p>
            <a:pPr algn="l" eaLnBrk="1" hangingPunct="1">
              <a:lnSpc>
                <a:spcPct val="150000"/>
              </a:lnSpc>
              <a:buClrTx/>
              <a:buSzTx/>
              <a:buNone/>
            </a:pPr>
            <a:r>
              <a:rPr lang="zh-CN" altLang="en-US"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若课程已结束，课程顶部会显示</a:t>
            </a:r>
            <a:r>
              <a:rPr lang="en-US" altLang="zh-CN"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本课程已结课，章节学习行为不会被统计</a:t>
            </a:r>
            <a:r>
              <a:rPr lang="en-US" altLang="zh-CN"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sym typeface="+mn-ea"/>
              </a:rPr>
              <a:t>。请您务必在规定时间内完成学习任务。</a:t>
            </a:r>
            <a:endParaRPr lang="zh-CN" altLang="en-US" sz="1800" dirty="0">
              <a:solidFill>
                <a:schemeClr val="bg1"/>
              </a:solidFill>
              <a:latin typeface="微软雅黑" panose="020B0503020204020204" pitchFamily="34" charset="-122"/>
              <a:sym typeface="+mn-ea"/>
            </a:endParaRPr>
          </a:p>
        </p:txBody>
      </p:sp>
      <p:sp>
        <p:nvSpPr>
          <p:cNvPr id="17" name="文本框 16"/>
          <p:cNvSpPr txBox="1"/>
          <p:nvPr/>
        </p:nvSpPr>
        <p:spPr>
          <a:xfrm>
            <a:off x="7392035" y="2132965"/>
            <a:ext cx="4320540" cy="2082800"/>
          </a:xfrm>
          <a:prstGeom prst="rect">
            <a:avLst/>
          </a:prstGeom>
          <a:solidFill>
            <a:schemeClr val="tx1">
              <a:lumMod val="75000"/>
              <a:lumOff val="25000"/>
            </a:schemeClr>
          </a:solidFill>
        </p:spPr>
        <p:txBody>
          <a:bodyPr wrap="square" rtlCol="0">
            <a:noAutofit/>
          </a:bodyPr>
          <a:lstStyle/>
          <a:p>
            <a:pPr>
              <a:lnSpc>
                <a:spcPct val="150000"/>
              </a:lnSpc>
            </a:pPr>
            <a:r>
              <a:rPr lang="zh-CN" altLang="en-US" sz="2000" b="1" dirty="0">
                <a:solidFill>
                  <a:srgbClr val="FF0000"/>
                </a:solidFill>
              </a:rPr>
              <a:t>小贴士：</a:t>
            </a:r>
            <a:endParaRPr lang="zh-CN" altLang="en-US" sz="2000" b="1" dirty="0">
              <a:solidFill>
                <a:srgbClr val="FF0000"/>
              </a:solidFill>
            </a:endParaRPr>
          </a:p>
          <a:p>
            <a:pPr>
              <a:lnSpc>
                <a:spcPct val="150000"/>
              </a:lnSpc>
            </a:pPr>
            <a:r>
              <a:rPr lang="zh-CN" altLang="en-US" sz="2000" b="1" dirty="0">
                <a:solidFill>
                  <a:schemeClr val="bg1"/>
                </a:solidFill>
              </a:rPr>
              <a:t>一定要在课程时间内完成老师设置的各项考核项。</a:t>
            </a:r>
            <a:endParaRPr lang="zh-CN" altLang="en-US" sz="2000" b="1" dirty="0">
              <a:solidFill>
                <a:schemeClr val="bg1"/>
              </a:solidFill>
            </a:endParaRPr>
          </a:p>
        </p:txBody>
      </p:sp>
      <p:pic>
        <p:nvPicPr>
          <p:cNvPr id="3" name="图片 2"/>
          <p:cNvPicPr>
            <a:picLocks noChangeAspect="1"/>
          </p:cNvPicPr>
          <p:nvPr/>
        </p:nvPicPr>
        <p:blipFill>
          <a:blip r:embed="rId1"/>
          <a:stretch>
            <a:fillRect/>
          </a:stretch>
        </p:blipFill>
        <p:spPr>
          <a:xfrm>
            <a:off x="1279525" y="688975"/>
            <a:ext cx="2341880" cy="5074285"/>
          </a:xfrm>
          <a:prstGeom prst="rect">
            <a:avLst/>
          </a:prstGeom>
        </p:spPr>
      </p:pic>
      <p:pic>
        <p:nvPicPr>
          <p:cNvPr id="4" name="图片 3"/>
          <p:cNvPicPr>
            <a:picLocks noChangeAspect="1"/>
          </p:cNvPicPr>
          <p:nvPr/>
        </p:nvPicPr>
        <p:blipFill>
          <a:blip r:embed="rId2"/>
          <a:stretch>
            <a:fillRect/>
          </a:stretch>
        </p:blipFill>
        <p:spPr>
          <a:xfrm>
            <a:off x="4492625" y="692785"/>
            <a:ext cx="2343785" cy="5074285"/>
          </a:xfrm>
          <a:prstGeom prst="rect">
            <a:avLst/>
          </a:prstGeom>
        </p:spPr>
      </p:pic>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向天歌演示原创作品：www.TopPPT.cn)"/>
          <p:cNvSpPr/>
          <p:nvPr/>
        </p:nvSpPr>
        <p:spPr>
          <a:xfrm>
            <a:off x="7536160" y="764540"/>
            <a:ext cx="4320480" cy="59137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8919" name="TextBox 42      (向天歌演示原创作品：www.TopPPT.cn)"/>
          <p:cNvSpPr txBox="1">
            <a:spLocks noChangeArrowheads="1"/>
          </p:cNvSpPr>
          <p:nvPr/>
        </p:nvSpPr>
        <p:spPr bwMode="auto">
          <a:xfrm>
            <a:off x="752474" y="233680"/>
            <a:ext cx="24632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查看考核标准</a:t>
            </a:r>
            <a:endParaRPr lang="zh-CN" altLang="en-US" sz="2800" b="1" dirty="0">
              <a:latin typeface="微软雅黑" panose="020B0503020204020204" pitchFamily="34" charset="-122"/>
            </a:endParaRPr>
          </a:p>
        </p:txBody>
      </p:sp>
      <p:sp>
        <p:nvSpPr>
          <p:cNvPr id="38920" name="TextBox 43      (向天歌演示原创作品：www.TopPPT.cn)"/>
          <p:cNvSpPr txBox="1">
            <a:spLocks noChangeArrowheads="1"/>
          </p:cNvSpPr>
          <p:nvPr/>
        </p:nvSpPr>
        <p:spPr bwMode="auto">
          <a:xfrm>
            <a:off x="7620635" y="801370"/>
            <a:ext cx="4152265"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indent="-228600" algn="l" eaLnBrk="1" latinLnBrk="0" hangingPunct="1">
              <a:lnSpc>
                <a:spcPct val="150000"/>
              </a:lnSpc>
              <a:spcBef>
                <a:spcPts val="0"/>
              </a:spcBef>
              <a:buClrTx/>
              <a:buSzTx/>
              <a:buFont typeface="Wingdings" panose="05000000000000000000" charset="0"/>
              <a:buChar char="u"/>
              <a:extLst>
                <a:ext uri="{35155182-B16C-46BC-9424-99874614C6A1}">
                  <wpsdc:indentchars xmlns:wpsdc="http://www.wps.cn/officeDocument/2017/drawingmlCustomData" val="-100" checksum="2375606082"/>
                </a:ext>
              </a:extLst>
            </a:pPr>
            <a:r>
              <a:rPr sz="1800" dirty="0">
                <a:solidFill>
                  <a:schemeClr val="bg1"/>
                </a:solidFill>
                <a:latin typeface="微软雅黑" panose="020B0503020204020204" pitchFamily="34" charset="-122"/>
                <a:sym typeface="+mn-ea"/>
              </a:rPr>
              <a:t>点击【更多】➤【考核标准】，可查看您的课程各项考核权重以及当前得分。</a:t>
            </a:r>
            <a:endParaRPr sz="1800" dirty="0">
              <a:solidFill>
                <a:schemeClr val="bg1"/>
              </a:solidFill>
              <a:latin typeface="微软雅黑" panose="020B0503020204020204" pitchFamily="34" charset="-122"/>
              <a:sym typeface="+mn-ea"/>
            </a:endParaRPr>
          </a:p>
          <a:p>
            <a:pPr indent="-228600" algn="l" eaLnBrk="1" latinLnBrk="0" hangingPunct="1">
              <a:lnSpc>
                <a:spcPct val="150000"/>
              </a:lnSpc>
              <a:spcBef>
                <a:spcPts val="0"/>
              </a:spcBef>
              <a:buClrTx/>
              <a:buSzTx/>
              <a:buFont typeface="Wingdings" panose="05000000000000000000" charset="0"/>
              <a:buChar char="u"/>
              <a:extLst>
                <a:ext uri="{35155182-B16C-46BC-9424-99874614C6A1}">
                  <wpsdc:indentchars xmlns:wpsdc="http://www.wps.cn/officeDocument/2017/drawingmlCustomData" val="-100" checksum="2375606082"/>
                </a:ext>
              </a:extLst>
            </a:pPr>
            <a:r>
              <a:rPr sz="1800" dirty="0">
                <a:solidFill>
                  <a:schemeClr val="bg1"/>
                </a:solidFill>
                <a:latin typeface="微软雅黑" panose="020B0503020204020204" pitchFamily="34" charset="-122"/>
                <a:sym typeface="+mn-ea"/>
              </a:rPr>
              <a:t>总成绩计算方法：视频成绩*视频考核比例+章节测验的平均成绩*章节测验考核比例+考试成绩*考试考核比例+阅读+直播+章节学习次数+课程积分+签到等，如您学校有特殊考核要求，请以学校要求为准，如学校无特殊要求，【当前得分】达到60分以上即可获得该课程相对应的学分。</a:t>
            </a:r>
            <a:endParaRPr sz="1800" dirty="0">
              <a:solidFill>
                <a:schemeClr val="bg1"/>
              </a:solidFill>
              <a:latin typeface="微软雅黑" panose="020B0503020204020204" pitchFamily="34" charset="-122"/>
              <a:sym typeface="+mn-ea"/>
            </a:endParaRPr>
          </a:p>
          <a:p>
            <a:pPr indent="-228600" algn="l" eaLnBrk="1" latinLnBrk="0" hangingPunct="1">
              <a:lnSpc>
                <a:spcPct val="150000"/>
              </a:lnSpc>
              <a:spcBef>
                <a:spcPts val="0"/>
              </a:spcBef>
              <a:buClrTx/>
              <a:buSzTx/>
              <a:buFont typeface="Wingdings" panose="05000000000000000000" charset="0"/>
              <a:buChar char="u"/>
              <a:extLst>
                <a:ext uri="{35155182-B16C-46BC-9424-99874614C6A1}">
                  <wpsdc:indentchars xmlns:wpsdc="http://www.wps.cn/officeDocument/2017/drawingmlCustomData" val="-100" checksum="2375606082"/>
                </a:ext>
              </a:extLst>
            </a:pPr>
            <a:r>
              <a:rPr sz="1800" dirty="0">
                <a:solidFill>
                  <a:schemeClr val="bg1"/>
                </a:solidFill>
                <a:latin typeface="微软雅黑" panose="020B0503020204020204" pitchFamily="34" charset="-122"/>
                <a:sym typeface="+mn-ea"/>
              </a:rPr>
              <a:t>如【更多】中不显示【考核标准和成绩】，说明教师设置了不允许查看，请等待结课后教师公布成绩。</a:t>
            </a:r>
            <a:endParaRPr sz="1800" dirty="0">
              <a:solidFill>
                <a:schemeClr val="bg1"/>
              </a:solidFill>
              <a:latin typeface="微软雅黑" panose="020B0503020204020204" pitchFamily="34" charset="-122"/>
              <a:sym typeface="+mn-ea"/>
            </a:endParaRPr>
          </a:p>
        </p:txBody>
      </p:sp>
      <p:pic>
        <p:nvPicPr>
          <p:cNvPr id="6" name="图片 5"/>
          <p:cNvPicPr>
            <a:picLocks noChangeAspect="1"/>
          </p:cNvPicPr>
          <p:nvPr/>
        </p:nvPicPr>
        <p:blipFill>
          <a:blip r:embed="rId1"/>
          <a:stretch>
            <a:fillRect/>
          </a:stretch>
        </p:blipFill>
        <p:spPr>
          <a:xfrm>
            <a:off x="619125" y="755650"/>
            <a:ext cx="2782570" cy="6002655"/>
          </a:xfrm>
          <a:prstGeom prst="rect">
            <a:avLst/>
          </a:prstGeom>
        </p:spPr>
      </p:pic>
      <p:pic>
        <p:nvPicPr>
          <p:cNvPr id="8" name="图片 7"/>
          <p:cNvPicPr>
            <a:picLocks noChangeAspect="1"/>
          </p:cNvPicPr>
          <p:nvPr/>
        </p:nvPicPr>
        <p:blipFill>
          <a:blip r:embed="rId2"/>
          <a:stretch>
            <a:fillRect/>
          </a:stretch>
        </p:blipFill>
        <p:spPr>
          <a:xfrm>
            <a:off x="4398010" y="764540"/>
            <a:ext cx="2759075" cy="5994400"/>
          </a:xfrm>
          <a:prstGeom prst="rect">
            <a:avLst/>
          </a:prstGeom>
        </p:spPr>
      </p:pic>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5" name="Rectangle 4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6" name="Rectangle 5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5125" name="TextBox 6      (向天歌演示原创作品：www.TopPPT.cn)"/>
          <p:cNvSpPr txBox="1">
            <a:spLocks noChangeArrowheads="1"/>
          </p:cNvSpPr>
          <p:nvPr/>
        </p:nvSpPr>
        <p:spPr bwMode="auto">
          <a:xfrm>
            <a:off x="681354" y="233045"/>
            <a:ext cx="2390309"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latin typeface="微软雅黑" panose="020B0503020204020204" pitchFamily="34" charset="-122"/>
                <a:ea typeface="微软雅黑" panose="020B0503020204020204" pitchFamily="34" charset="-122"/>
              </a:rPr>
              <a:t>学习模式</a:t>
            </a:r>
            <a:endParaRPr lang="zh-CN" altLang="en-US" sz="2800" b="1" dirty="0">
              <a:latin typeface="微软雅黑" panose="020B0503020204020204" pitchFamily="34" charset="-122"/>
              <a:ea typeface="微软雅黑" panose="020B0503020204020204" pitchFamily="34" charset="-122"/>
            </a:endParaRPr>
          </a:p>
        </p:txBody>
      </p:sp>
      <p:sp>
        <p:nvSpPr>
          <p:cNvPr id="2" name="文本框 1"/>
          <p:cNvSpPr txBox="1"/>
          <p:nvPr/>
        </p:nvSpPr>
        <p:spPr>
          <a:xfrm>
            <a:off x="983432" y="1055044"/>
            <a:ext cx="9370759" cy="707886"/>
          </a:xfrm>
          <a:prstGeom prst="rect">
            <a:avLst/>
          </a:prstGeom>
          <a:noFill/>
        </p:spPr>
        <p:txBody>
          <a:bodyPr wrap="square" rtlCol="0">
            <a:spAutoFit/>
          </a:bodyPr>
          <a:lstStyle/>
          <a:p>
            <a:r>
              <a:rPr lang="zh-CN" altLang="en-US" sz="4000" dirty="0">
                <a:sym typeface="+mn-ea"/>
              </a:rPr>
              <a:t>网络课程在线学习的五种模式：</a:t>
            </a:r>
            <a:endParaRPr lang="zh-CN" altLang="zh-CN" sz="4000" dirty="0"/>
          </a:p>
        </p:txBody>
      </p:sp>
      <p:sp>
        <p:nvSpPr>
          <p:cNvPr id="17" name="Rectangle 16      (向天歌演示原创作品：www.TopPPT.cn)"/>
          <p:cNvSpPr/>
          <p:nvPr>
            <p:custDataLst>
              <p:tags r:id="rId1"/>
            </p:custDataLst>
          </p:nvPr>
        </p:nvSpPr>
        <p:spPr>
          <a:xfrm>
            <a:off x="3190186" y="2117607"/>
            <a:ext cx="5582286" cy="542541"/>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7" name="Rectangle 1      (向天歌演示原创作品：www.TopPPT.cn)"/>
          <p:cNvSpPr/>
          <p:nvPr>
            <p:custDataLst>
              <p:tags r:id="rId2"/>
            </p:custDataLst>
          </p:nvPr>
        </p:nvSpPr>
        <p:spPr>
          <a:xfrm>
            <a:off x="2316107" y="2135968"/>
            <a:ext cx="660991" cy="541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rPr>
              <a:t>1</a:t>
            </a:r>
            <a:endPar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140" name="TextBox 45      (向天歌演示原创作品：www.TopPPT.cn)"/>
          <p:cNvSpPr txBox="1">
            <a:spLocks noChangeArrowheads="1"/>
          </p:cNvSpPr>
          <p:nvPr>
            <p:custDataLst>
              <p:tags r:id="rId3"/>
            </p:custDataLst>
          </p:nvPr>
        </p:nvSpPr>
        <p:spPr bwMode="auto">
          <a:xfrm>
            <a:off x="3429933" y="2135968"/>
            <a:ext cx="57606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bg1"/>
                </a:solidFill>
                <a:latin typeface="微软雅黑" panose="020B0503020204020204" pitchFamily="34" charset="-122"/>
                <a:ea typeface="微软雅黑" panose="020B0503020204020204" pitchFamily="34" charset="-122"/>
              </a:rPr>
              <a:t>开放模式</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8" name="Rectangle 16      (向天歌演示原创作品：www.TopPPT.cn)"/>
          <p:cNvSpPr/>
          <p:nvPr>
            <p:custDataLst>
              <p:tags r:id="rId4"/>
            </p:custDataLst>
          </p:nvPr>
        </p:nvSpPr>
        <p:spPr>
          <a:xfrm>
            <a:off x="3190875" y="2901315"/>
            <a:ext cx="5580380" cy="54229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0" name="Rectangle 1      (向天歌演示原创作品：www.TopPPT.cn)"/>
          <p:cNvSpPr/>
          <p:nvPr>
            <p:custDataLst>
              <p:tags r:id="rId5"/>
            </p:custDataLst>
          </p:nvPr>
        </p:nvSpPr>
        <p:spPr>
          <a:xfrm>
            <a:off x="2345914" y="2919448"/>
            <a:ext cx="660991" cy="541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rPr>
              <a:t>2</a:t>
            </a:r>
            <a:endPar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1" name="TextBox 45      (向天歌演示原创作品：www.TopPPT.cn)"/>
          <p:cNvSpPr txBox="1">
            <a:spLocks noChangeArrowheads="1"/>
          </p:cNvSpPr>
          <p:nvPr>
            <p:custDataLst>
              <p:tags r:id="rId6"/>
            </p:custDataLst>
          </p:nvPr>
        </p:nvSpPr>
        <p:spPr bwMode="auto">
          <a:xfrm>
            <a:off x="3459480" y="2919730"/>
            <a:ext cx="506984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bg1"/>
                </a:solidFill>
                <a:latin typeface="微软雅黑" panose="020B0503020204020204" pitchFamily="34" charset="-122"/>
                <a:ea typeface="微软雅黑" panose="020B0503020204020204" pitchFamily="34" charset="-122"/>
              </a:rPr>
              <a:t>闯关模式</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2" name="Rectangle 16      (向天歌演示原创作品：www.TopPPT.cn)"/>
          <p:cNvSpPr/>
          <p:nvPr>
            <p:custDataLst>
              <p:tags r:id="rId7"/>
            </p:custDataLst>
          </p:nvPr>
        </p:nvSpPr>
        <p:spPr>
          <a:xfrm>
            <a:off x="3189082" y="3769147"/>
            <a:ext cx="5582286" cy="542541"/>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3" name="Rectangle 1      (向天歌演示原创作品：www.TopPPT.cn)"/>
          <p:cNvSpPr/>
          <p:nvPr>
            <p:custDataLst>
              <p:tags r:id="rId8"/>
            </p:custDataLst>
          </p:nvPr>
        </p:nvSpPr>
        <p:spPr>
          <a:xfrm>
            <a:off x="2315003" y="3787508"/>
            <a:ext cx="660991" cy="541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rPr>
              <a:t>3</a:t>
            </a:r>
            <a:endPar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4" name="TextBox 45      (向天歌演示原创作品：www.TopPPT.cn)"/>
          <p:cNvSpPr txBox="1">
            <a:spLocks noChangeArrowheads="1"/>
          </p:cNvSpPr>
          <p:nvPr>
            <p:custDataLst>
              <p:tags r:id="rId9"/>
            </p:custDataLst>
          </p:nvPr>
        </p:nvSpPr>
        <p:spPr bwMode="auto">
          <a:xfrm>
            <a:off x="3428829" y="3787508"/>
            <a:ext cx="57606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bg1"/>
                </a:solidFill>
                <a:latin typeface="微软雅黑" panose="020B0503020204020204" pitchFamily="34" charset="-122"/>
                <a:ea typeface="微软雅黑" panose="020B0503020204020204" pitchFamily="34" charset="-122"/>
              </a:rPr>
              <a:t>定时开放模式</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5" name="Rectangle 16      (向天歌演示原创作品：www.TopPPT.cn)"/>
          <p:cNvSpPr/>
          <p:nvPr>
            <p:custDataLst>
              <p:tags r:id="rId10"/>
            </p:custDataLst>
          </p:nvPr>
        </p:nvSpPr>
        <p:spPr>
          <a:xfrm>
            <a:off x="3189082" y="4599512"/>
            <a:ext cx="5582286" cy="542541"/>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6" name="Rectangle 1      (向天歌演示原创作品：www.TopPPT.cn)"/>
          <p:cNvSpPr/>
          <p:nvPr>
            <p:custDataLst>
              <p:tags r:id="rId11"/>
            </p:custDataLst>
          </p:nvPr>
        </p:nvSpPr>
        <p:spPr>
          <a:xfrm>
            <a:off x="2315003" y="4617873"/>
            <a:ext cx="660991" cy="541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rPr>
              <a:t>4</a:t>
            </a:r>
            <a:endPar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7" name="TextBox 45      (向天歌演示原创作品：www.TopPPT.cn)"/>
          <p:cNvSpPr txBox="1">
            <a:spLocks noChangeArrowheads="1"/>
          </p:cNvSpPr>
          <p:nvPr>
            <p:custDataLst>
              <p:tags r:id="rId12"/>
            </p:custDataLst>
          </p:nvPr>
        </p:nvSpPr>
        <p:spPr bwMode="auto">
          <a:xfrm>
            <a:off x="3428829" y="4617873"/>
            <a:ext cx="57606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bg1"/>
                </a:solidFill>
                <a:latin typeface="微软雅黑" panose="020B0503020204020204" pitchFamily="34" charset="-122"/>
                <a:ea typeface="微软雅黑" panose="020B0503020204020204" pitchFamily="34" charset="-122"/>
              </a:rPr>
              <a:t>隐藏模式</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8" name="Rectangle 16      (向天歌演示原创作品：www.TopPPT.cn)"/>
          <p:cNvSpPr/>
          <p:nvPr>
            <p:custDataLst>
              <p:tags r:id="rId13"/>
            </p:custDataLst>
          </p:nvPr>
        </p:nvSpPr>
        <p:spPr>
          <a:xfrm>
            <a:off x="3188970" y="5438775"/>
            <a:ext cx="5583555" cy="54229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9" name="Rectangle 1      (向天歌演示原创作品：www.TopPPT.cn)"/>
          <p:cNvSpPr/>
          <p:nvPr>
            <p:custDataLst>
              <p:tags r:id="rId14"/>
            </p:custDataLst>
          </p:nvPr>
        </p:nvSpPr>
        <p:spPr>
          <a:xfrm>
            <a:off x="2345914" y="5456828"/>
            <a:ext cx="660991" cy="541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rPr>
              <a:t>5</a:t>
            </a:r>
            <a:endPar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0" name="TextBox 45      (向天歌演示原创作品：www.TopPPT.cn)"/>
          <p:cNvSpPr txBox="1">
            <a:spLocks noChangeArrowheads="1"/>
          </p:cNvSpPr>
          <p:nvPr>
            <p:custDataLst>
              <p:tags r:id="rId15"/>
            </p:custDataLst>
          </p:nvPr>
        </p:nvSpPr>
        <p:spPr bwMode="auto">
          <a:xfrm>
            <a:off x="3429000" y="5456555"/>
            <a:ext cx="50133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bg1"/>
                </a:solidFill>
                <a:latin typeface="微软雅黑" panose="020B0503020204020204" pitchFamily="34" charset="-122"/>
                <a:ea typeface="微软雅黑" panose="020B0503020204020204" pitchFamily="34" charset="-122"/>
              </a:rPr>
              <a:t>复习模式</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8919" name="TextBox 42      (向天歌演示原创作品：www.TopPPT.cn)"/>
          <p:cNvSpPr txBox="1">
            <a:spLocks noChangeArrowheads="1"/>
          </p:cNvSpPr>
          <p:nvPr/>
        </p:nvSpPr>
        <p:spPr bwMode="auto">
          <a:xfrm>
            <a:off x="752475" y="233680"/>
            <a:ext cx="21297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观看视频</a:t>
            </a:r>
            <a:endParaRPr lang="zh-CN" altLang="en-US" sz="2800" b="1" dirty="0">
              <a:latin typeface="微软雅黑" panose="020B0503020204020204" pitchFamily="34" charset="-122"/>
            </a:endParaRPr>
          </a:p>
        </p:txBody>
      </p:sp>
      <p:sp>
        <p:nvSpPr>
          <p:cNvPr id="11" name="Rectangle 31      (向天歌演示原创作品：www.TopPPT.cn)"/>
          <p:cNvSpPr/>
          <p:nvPr/>
        </p:nvSpPr>
        <p:spPr>
          <a:xfrm>
            <a:off x="8818245" y="1196752"/>
            <a:ext cx="3154141" cy="45876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5607" name="TextBox 43      (向天歌演示原创作品：www.TopPPT.cn)"/>
          <p:cNvSpPr txBox="1">
            <a:spLocks noChangeArrowheads="1"/>
          </p:cNvSpPr>
          <p:nvPr/>
        </p:nvSpPr>
        <p:spPr bwMode="auto">
          <a:xfrm>
            <a:off x="8818245" y="1499441"/>
            <a:ext cx="3016249" cy="383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285750" indent="-285750">
              <a:lnSpc>
                <a:spcPct val="150000"/>
              </a:lnSpc>
              <a:buFont typeface="Wingdings" panose="05000000000000000000" pitchFamily="2" charset="2"/>
              <a:buChar char="u"/>
            </a:pPr>
            <a:r>
              <a:rPr lang="zh-CN" altLang="en-US" dirty="0">
                <a:solidFill>
                  <a:schemeClr val="bg1"/>
                </a:solidFill>
                <a:latin typeface="微软雅黑" panose="020B0503020204020204" pitchFamily="34" charset="-122"/>
                <a:ea typeface="微软雅黑" panose="020B0503020204020204" pitchFamily="34" charset="-122"/>
                <a:sym typeface="+mn-ea"/>
              </a:rPr>
              <a:t>【开放模式】，您可以选择任意章节学习。</a:t>
            </a:r>
            <a:endParaRPr lang="zh-CN" altLang="en-US" dirty="0">
              <a:solidFill>
                <a:schemeClr val="bg1"/>
              </a:solidFill>
              <a:latin typeface="微软雅黑" panose="020B0503020204020204" pitchFamily="34" charset="-122"/>
              <a:ea typeface="微软雅黑" panose="020B0503020204020204" pitchFamily="34" charset="-122"/>
              <a:sym typeface="+mn-ea"/>
            </a:endParaRPr>
          </a:p>
          <a:p>
            <a:pPr marL="285750" indent="-285750">
              <a:lnSpc>
                <a:spcPct val="150000"/>
              </a:lnSpc>
              <a:buFont typeface="Wingdings" panose="05000000000000000000" charset="0"/>
              <a:buChar char="u"/>
            </a:pPr>
            <a:r>
              <a:rPr lang="zh-CN" altLang="en-US" dirty="0">
                <a:solidFill>
                  <a:schemeClr val="bg1"/>
                </a:solidFill>
                <a:latin typeface="微软雅黑" panose="020B0503020204020204" pitchFamily="34" charset="-122"/>
                <a:ea typeface="微软雅黑" panose="020B0503020204020204" pitchFamily="34" charset="-122"/>
                <a:sym typeface="+mn-ea"/>
              </a:rPr>
              <a:t>【闯关模式】，需要将该章节的所有任务点完成，系统才能自动解锁下一个章节。</a:t>
            </a:r>
            <a:endParaRPr lang="zh-CN" altLang="en-US" dirty="0"/>
          </a:p>
          <a:p>
            <a:pPr marL="285750" indent="-285750">
              <a:lnSpc>
                <a:spcPct val="150000"/>
              </a:lnSpc>
              <a:buFont typeface="Wingdings" panose="05000000000000000000" charset="0"/>
              <a:buChar char="u"/>
            </a:pPr>
            <a:r>
              <a:rPr lang="zh-CN" altLang="en-US" dirty="0">
                <a:solidFill>
                  <a:schemeClr val="bg1"/>
                </a:solidFill>
                <a:latin typeface="微软雅黑" panose="020B0503020204020204" pitchFamily="34" charset="-122"/>
                <a:ea typeface="微软雅黑" panose="020B0503020204020204" pitchFamily="34" charset="-122"/>
                <a:sym typeface="+mn-ea"/>
              </a:rPr>
              <a:t>【定时开放模式】，学校老师设置了开放时间，请在开放时间内完成。</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407670" y="746125"/>
            <a:ext cx="2609850" cy="5691505"/>
          </a:xfrm>
          <a:prstGeom prst="rect">
            <a:avLst/>
          </a:prstGeom>
        </p:spPr>
      </p:pic>
      <p:pic>
        <p:nvPicPr>
          <p:cNvPr id="6" name="图片 5"/>
          <p:cNvPicPr>
            <a:picLocks noChangeAspect="1"/>
          </p:cNvPicPr>
          <p:nvPr/>
        </p:nvPicPr>
        <p:blipFill>
          <a:blip r:embed="rId2"/>
          <a:stretch>
            <a:fillRect/>
          </a:stretch>
        </p:blipFill>
        <p:spPr>
          <a:xfrm>
            <a:off x="3215640" y="774065"/>
            <a:ext cx="2624455" cy="5681980"/>
          </a:xfrm>
          <a:prstGeom prst="rect">
            <a:avLst/>
          </a:prstGeom>
        </p:spPr>
      </p:pic>
      <p:pic>
        <p:nvPicPr>
          <p:cNvPr id="8" name="图片 7"/>
          <p:cNvPicPr>
            <a:picLocks noChangeAspect="1"/>
          </p:cNvPicPr>
          <p:nvPr/>
        </p:nvPicPr>
        <p:blipFill>
          <a:blip r:embed="rId3"/>
          <a:stretch>
            <a:fillRect/>
          </a:stretch>
        </p:blipFill>
        <p:spPr>
          <a:xfrm>
            <a:off x="6024245" y="755650"/>
            <a:ext cx="2609850" cy="5681980"/>
          </a:xfrm>
          <a:prstGeom prst="rect">
            <a:avLst/>
          </a:prstGeom>
        </p:spPr>
      </p:pic>
      <p:sp>
        <p:nvSpPr>
          <p:cNvPr id="9" name="左箭头标注 8"/>
          <p:cNvSpPr/>
          <p:nvPr/>
        </p:nvSpPr>
        <p:spPr>
          <a:xfrm>
            <a:off x="4799965" y="2907665"/>
            <a:ext cx="1017905" cy="2505075"/>
          </a:xfrm>
          <a:prstGeom prst="leftArrowCallout">
            <a:avLst/>
          </a:prstGeom>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2"/>
          </a:lnRef>
          <a:fillRef idx="0">
            <a:srgbClr val="FFFFFF"/>
          </a:fillRef>
          <a:effectRef idx="0">
            <a:srgbClr val="FFFFFF"/>
          </a:effectRef>
          <a:fontRef idx="minor">
            <a:schemeClr val="tx1"/>
          </a:fontRef>
        </p:style>
        <p:txBody>
          <a:bodyPr rtlCol="0" anchor="ctr"/>
          <a:lstStyle/>
          <a:p>
            <a:pPr algn="ctr"/>
            <a:endParaRPr lang="zh-CN" altLang="en-US"/>
          </a:p>
        </p:txBody>
      </p:sp>
      <p:sp>
        <p:nvSpPr>
          <p:cNvPr id="17" name="文本框 16"/>
          <p:cNvSpPr txBox="1"/>
          <p:nvPr/>
        </p:nvSpPr>
        <p:spPr>
          <a:xfrm>
            <a:off x="3542030" y="502920"/>
            <a:ext cx="4064000" cy="368300"/>
          </a:xfrm>
          <a:prstGeom prst="rect">
            <a:avLst/>
          </a:prstGeom>
          <a:noFill/>
        </p:spPr>
        <p:txBody>
          <a:bodyPr wrap="square" rtlCol="0">
            <a:spAutoFit/>
          </a:bodyPr>
          <a:lstStyle/>
          <a:p>
            <a:endParaRPr lang="zh-CN" altLang="en-US"/>
          </a:p>
        </p:txBody>
      </p:sp>
      <p:sp>
        <p:nvSpPr>
          <p:cNvPr id="18" name="文本框 17"/>
          <p:cNvSpPr txBox="1"/>
          <p:nvPr/>
        </p:nvSpPr>
        <p:spPr>
          <a:xfrm>
            <a:off x="2135505" y="3068955"/>
            <a:ext cx="490855" cy="2150110"/>
          </a:xfrm>
          <a:prstGeom prst="rect">
            <a:avLst/>
          </a:prstGeom>
          <a:ln>
            <a:solidFill>
              <a:schemeClr val="bg1"/>
            </a:solidFill>
          </a:ln>
        </p:spPr>
        <p:style>
          <a:lnRef idx="2">
            <a:schemeClr val="accent2"/>
          </a:lnRef>
          <a:fillRef idx="0">
            <a:srgbClr val="FFFFFF"/>
          </a:fillRef>
          <a:effectRef idx="0">
            <a:srgbClr val="FFFFFF"/>
          </a:effectRef>
          <a:fontRef idx="minor">
            <a:schemeClr val="tx1"/>
          </a:fontRef>
        </p:style>
        <p:txBody>
          <a:bodyPr wrap="square" rtlCol="0">
            <a:noAutofit/>
          </a:bodyPr>
          <a:lstStyle/>
          <a:p>
            <a:r>
              <a:rPr lang="zh-CN" altLang="en-US" sz="3200" b="1">
                <a:solidFill>
                  <a:srgbClr val="FF0000"/>
                </a:solidFill>
              </a:rPr>
              <a:t>开</a:t>
            </a:r>
            <a:endParaRPr lang="zh-CN" altLang="en-US" sz="3200" b="1">
              <a:solidFill>
                <a:srgbClr val="FF0000"/>
              </a:solidFill>
            </a:endParaRPr>
          </a:p>
          <a:p>
            <a:r>
              <a:rPr lang="zh-CN" altLang="en-US" sz="3200" b="1">
                <a:solidFill>
                  <a:srgbClr val="FF0000"/>
                </a:solidFill>
              </a:rPr>
              <a:t>放模式</a:t>
            </a:r>
            <a:endParaRPr lang="zh-CN" altLang="en-US" sz="3200" b="1">
              <a:solidFill>
                <a:srgbClr val="FF0000"/>
              </a:solidFill>
            </a:endParaRPr>
          </a:p>
        </p:txBody>
      </p:sp>
      <p:sp>
        <p:nvSpPr>
          <p:cNvPr id="19" name="左箭头标注 18"/>
          <p:cNvSpPr/>
          <p:nvPr/>
        </p:nvSpPr>
        <p:spPr>
          <a:xfrm>
            <a:off x="1703705" y="2907665"/>
            <a:ext cx="1017905" cy="2505075"/>
          </a:xfrm>
          <a:prstGeom prst="leftArrowCallout">
            <a:avLst/>
          </a:prstGeom>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2"/>
          </a:lnRef>
          <a:fillRef idx="0">
            <a:srgbClr val="FFFFFF"/>
          </a:fillRef>
          <a:effectRef idx="0">
            <a:srgbClr val="FFFFFF"/>
          </a:effectRef>
          <a:fontRef idx="minor">
            <a:schemeClr val="tx1"/>
          </a:fontRef>
        </p:style>
        <p:txBody>
          <a:bodyPr rtlCol="0" anchor="ctr"/>
          <a:lstStyle/>
          <a:p>
            <a:pPr algn="ctr"/>
            <a:endParaRPr lang="zh-CN" altLang="en-US"/>
          </a:p>
        </p:txBody>
      </p:sp>
      <p:sp>
        <p:nvSpPr>
          <p:cNvPr id="20" name="左箭头标注 19"/>
          <p:cNvSpPr/>
          <p:nvPr/>
        </p:nvSpPr>
        <p:spPr>
          <a:xfrm>
            <a:off x="7536180" y="2907665"/>
            <a:ext cx="1017905" cy="3035300"/>
          </a:xfrm>
          <a:prstGeom prst="leftArrowCallout">
            <a:avLst/>
          </a:prstGeom>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2"/>
          </a:lnRef>
          <a:fillRef idx="0">
            <a:srgbClr val="FFFFFF"/>
          </a:fillRef>
          <a:effectRef idx="0">
            <a:srgbClr val="FFFFFF"/>
          </a:effectRef>
          <a:fontRef idx="minor">
            <a:schemeClr val="tx1"/>
          </a:fontRef>
        </p:style>
        <p:txBody>
          <a:bodyPr rtlCol="0" anchor="ctr"/>
          <a:lstStyle/>
          <a:p>
            <a:pPr algn="ctr"/>
            <a:endParaRPr lang="zh-CN" altLang="en-US"/>
          </a:p>
        </p:txBody>
      </p:sp>
      <p:sp>
        <p:nvSpPr>
          <p:cNvPr id="21" name="文本框 20"/>
          <p:cNvSpPr txBox="1"/>
          <p:nvPr/>
        </p:nvSpPr>
        <p:spPr>
          <a:xfrm>
            <a:off x="5231765" y="2997200"/>
            <a:ext cx="492760" cy="2061210"/>
          </a:xfrm>
          <a:prstGeom prst="rect">
            <a:avLst/>
          </a:prstGeom>
          <a:noFill/>
        </p:spPr>
        <p:txBody>
          <a:bodyPr wrap="square" rtlCol="0">
            <a:spAutoFit/>
          </a:bodyPr>
          <a:lstStyle/>
          <a:p>
            <a:r>
              <a:rPr lang="zh-CN" altLang="en-US" sz="3200" b="1">
                <a:solidFill>
                  <a:srgbClr val="FF0000"/>
                </a:solidFill>
                <a:latin typeface="+mn-lt"/>
                <a:ea typeface="+mn-ea"/>
              </a:rPr>
              <a:t>闯关模式</a:t>
            </a:r>
            <a:endParaRPr lang="zh-CN" altLang="en-US"/>
          </a:p>
        </p:txBody>
      </p:sp>
      <p:sp>
        <p:nvSpPr>
          <p:cNvPr id="22" name="文本框 21"/>
          <p:cNvSpPr txBox="1"/>
          <p:nvPr/>
        </p:nvSpPr>
        <p:spPr>
          <a:xfrm>
            <a:off x="7961630" y="2961005"/>
            <a:ext cx="582930" cy="3046095"/>
          </a:xfrm>
          <a:prstGeom prst="rect">
            <a:avLst/>
          </a:prstGeom>
          <a:noFill/>
        </p:spPr>
        <p:txBody>
          <a:bodyPr wrap="square" rtlCol="0">
            <a:spAutoFit/>
          </a:bodyPr>
          <a:lstStyle/>
          <a:p>
            <a:r>
              <a:rPr lang="zh-CN" altLang="en-US" sz="3200" b="1">
                <a:solidFill>
                  <a:srgbClr val="FF0000"/>
                </a:solidFill>
                <a:latin typeface="+mn-lt"/>
                <a:ea typeface="+mn-ea"/>
              </a:rPr>
              <a:t>定时开放模式</a:t>
            </a:r>
            <a:endParaRPr lang="zh-CN" altLang="en-US"/>
          </a:p>
        </p:txBody>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8919" name="TextBox 42      (向天歌演示原创作品：www.TopPPT.cn)"/>
          <p:cNvSpPr txBox="1">
            <a:spLocks noChangeArrowheads="1"/>
          </p:cNvSpPr>
          <p:nvPr/>
        </p:nvSpPr>
        <p:spPr bwMode="auto">
          <a:xfrm>
            <a:off x="752475" y="233680"/>
            <a:ext cx="21297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观看视频</a:t>
            </a:r>
            <a:endParaRPr lang="zh-CN" altLang="en-US" sz="2800" b="1" dirty="0">
              <a:latin typeface="微软雅黑" panose="020B0503020204020204" pitchFamily="34" charset="-122"/>
            </a:endParaRPr>
          </a:p>
        </p:txBody>
      </p:sp>
      <p:pic>
        <p:nvPicPr>
          <p:cNvPr id="5" name="图片 4"/>
          <p:cNvPicPr>
            <a:picLocks noChangeAspect="1"/>
          </p:cNvPicPr>
          <p:nvPr/>
        </p:nvPicPr>
        <p:blipFill>
          <a:blip r:embed="rId1"/>
          <a:srcRect t="1260"/>
          <a:stretch>
            <a:fillRect/>
          </a:stretch>
        </p:blipFill>
        <p:spPr>
          <a:xfrm>
            <a:off x="550545" y="918210"/>
            <a:ext cx="2703830" cy="5805805"/>
          </a:xfrm>
          <a:prstGeom prst="rect">
            <a:avLst/>
          </a:prstGeom>
        </p:spPr>
      </p:pic>
      <p:pic>
        <p:nvPicPr>
          <p:cNvPr id="6" name="图片 5"/>
          <p:cNvPicPr>
            <a:picLocks noChangeAspect="1"/>
          </p:cNvPicPr>
          <p:nvPr/>
        </p:nvPicPr>
        <p:blipFill>
          <a:blip r:embed="rId2"/>
          <a:stretch>
            <a:fillRect/>
          </a:stretch>
        </p:blipFill>
        <p:spPr>
          <a:xfrm>
            <a:off x="6384290" y="918210"/>
            <a:ext cx="2619375" cy="5686425"/>
          </a:xfrm>
          <a:prstGeom prst="rect">
            <a:avLst/>
          </a:prstGeom>
        </p:spPr>
      </p:pic>
      <p:pic>
        <p:nvPicPr>
          <p:cNvPr id="7" name="图片 6"/>
          <p:cNvPicPr>
            <a:picLocks noChangeAspect="1"/>
          </p:cNvPicPr>
          <p:nvPr/>
        </p:nvPicPr>
        <p:blipFill>
          <a:blip r:embed="rId3"/>
          <a:stretch>
            <a:fillRect/>
          </a:stretch>
        </p:blipFill>
        <p:spPr>
          <a:xfrm>
            <a:off x="3456062" y="908685"/>
            <a:ext cx="2624455" cy="5695950"/>
          </a:xfrm>
          <a:prstGeom prst="rect">
            <a:avLst/>
          </a:prstGeom>
        </p:spPr>
      </p:pic>
      <p:sp>
        <p:nvSpPr>
          <p:cNvPr id="9" name="左箭头标注 8"/>
          <p:cNvSpPr/>
          <p:nvPr/>
        </p:nvSpPr>
        <p:spPr>
          <a:xfrm>
            <a:off x="1631950" y="2348865"/>
            <a:ext cx="867410" cy="2045970"/>
          </a:xfrm>
          <a:prstGeom prst="leftArrowCallou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左箭头标注 9"/>
          <p:cNvSpPr/>
          <p:nvPr/>
        </p:nvSpPr>
        <p:spPr>
          <a:xfrm>
            <a:off x="4460457" y="2060848"/>
            <a:ext cx="791845" cy="2073275"/>
          </a:xfrm>
          <a:prstGeom prst="leftArrowCallou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左箭头标注 10"/>
          <p:cNvSpPr/>
          <p:nvPr/>
        </p:nvSpPr>
        <p:spPr>
          <a:xfrm>
            <a:off x="8112760" y="1196975"/>
            <a:ext cx="828040" cy="2084705"/>
          </a:xfrm>
          <a:prstGeom prst="leftArrowCallou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文本框 11"/>
          <p:cNvSpPr txBox="1"/>
          <p:nvPr/>
        </p:nvSpPr>
        <p:spPr>
          <a:xfrm>
            <a:off x="1927225" y="2406650"/>
            <a:ext cx="496570" cy="2061210"/>
          </a:xfrm>
          <a:prstGeom prst="rect">
            <a:avLst/>
          </a:prstGeom>
          <a:noFill/>
        </p:spPr>
        <p:txBody>
          <a:bodyPr wrap="square" rtlCol="0">
            <a:spAutoFit/>
          </a:bodyPr>
          <a:lstStyle/>
          <a:p>
            <a:r>
              <a:rPr lang="zh-CN" altLang="en-US" sz="3200" b="1" dirty="0">
                <a:solidFill>
                  <a:srgbClr val="FF0000"/>
                </a:solidFill>
                <a:latin typeface="+mn-lt"/>
                <a:ea typeface="+mn-ea"/>
              </a:rPr>
              <a:t>隐藏模式</a:t>
            </a:r>
            <a:endParaRPr lang="zh-CN" altLang="en-US" sz="3200" b="1" dirty="0">
              <a:solidFill>
                <a:srgbClr val="FF0000"/>
              </a:solidFill>
              <a:latin typeface="+mn-lt"/>
              <a:ea typeface="+mn-ea"/>
            </a:endParaRPr>
          </a:p>
        </p:txBody>
      </p:sp>
      <p:sp>
        <p:nvSpPr>
          <p:cNvPr id="13" name="文本框 12"/>
          <p:cNvSpPr txBox="1"/>
          <p:nvPr/>
        </p:nvSpPr>
        <p:spPr>
          <a:xfrm>
            <a:off x="4663339" y="2090957"/>
            <a:ext cx="386080" cy="2061210"/>
          </a:xfrm>
          <a:prstGeom prst="rect">
            <a:avLst/>
          </a:prstGeom>
          <a:noFill/>
        </p:spPr>
        <p:txBody>
          <a:bodyPr wrap="square" rtlCol="0">
            <a:spAutoFit/>
          </a:bodyPr>
          <a:lstStyle/>
          <a:p>
            <a:r>
              <a:rPr lang="zh-CN" altLang="en-US" sz="3200" b="1" dirty="0">
                <a:solidFill>
                  <a:srgbClr val="FF0000"/>
                </a:solidFill>
                <a:latin typeface="+mn-lt"/>
                <a:ea typeface="+mn-ea"/>
              </a:rPr>
              <a:t>复习模式</a:t>
            </a:r>
            <a:endParaRPr lang="zh-CN" altLang="en-US" dirty="0"/>
          </a:p>
        </p:txBody>
      </p:sp>
      <p:sp>
        <p:nvSpPr>
          <p:cNvPr id="14" name="文本框 13"/>
          <p:cNvSpPr txBox="1"/>
          <p:nvPr/>
        </p:nvSpPr>
        <p:spPr>
          <a:xfrm>
            <a:off x="8400415" y="1268730"/>
            <a:ext cx="463550" cy="2061210"/>
          </a:xfrm>
          <a:prstGeom prst="rect">
            <a:avLst/>
          </a:prstGeom>
          <a:noFill/>
        </p:spPr>
        <p:txBody>
          <a:bodyPr wrap="square" rtlCol="0">
            <a:spAutoFit/>
          </a:bodyPr>
          <a:lstStyle/>
          <a:p>
            <a:r>
              <a:rPr lang="zh-CN" altLang="en-US" sz="3200" b="1">
                <a:solidFill>
                  <a:srgbClr val="FF0000"/>
                </a:solidFill>
                <a:latin typeface="+mn-lt"/>
                <a:ea typeface="+mn-ea"/>
              </a:rPr>
              <a:t>复习模式</a:t>
            </a:r>
            <a:endParaRPr lang="zh-CN" altLang="en-US"/>
          </a:p>
        </p:txBody>
      </p:sp>
      <p:sp>
        <p:nvSpPr>
          <p:cNvPr id="15" name="文本框 14"/>
          <p:cNvSpPr txBox="1"/>
          <p:nvPr/>
        </p:nvSpPr>
        <p:spPr>
          <a:xfrm>
            <a:off x="9338945" y="1964055"/>
            <a:ext cx="2418080" cy="3514725"/>
          </a:xfrm>
          <a:prstGeom prst="rect">
            <a:avLst/>
          </a:prstGeom>
          <a:solidFill>
            <a:schemeClr val="tx1">
              <a:lumMod val="75000"/>
              <a:lumOff val="25000"/>
            </a:schemeClr>
          </a:solidFill>
        </p:spPr>
        <p:txBody>
          <a:bodyPr wrap="square" rtlCol="0">
            <a:noAutofit/>
          </a:bodyPr>
          <a:lstStyle/>
          <a:p>
            <a:pPr marL="285750" indent="-285750">
              <a:lnSpc>
                <a:spcPct val="150000"/>
              </a:lnSpc>
              <a:buFont typeface="Wingdings" panose="05000000000000000000" pitchFamily="2" charset="2"/>
              <a:buChar char="u"/>
            </a:pPr>
            <a:r>
              <a:rPr lang="zh-CN" altLang="en-US" sz="1800" dirty="0">
                <a:solidFill>
                  <a:schemeClr val="bg1"/>
                </a:solidFill>
                <a:latin typeface="微软雅黑" panose="020B0503020204020204" pitchFamily="34" charset="-122"/>
                <a:ea typeface="微软雅黑" panose="020B0503020204020204" pitchFamily="34" charset="-122"/>
              </a:rPr>
              <a:t>隐藏模式：只能看见大章节标题且是灰色字样，不可以点击。</a:t>
            </a:r>
            <a:endParaRPr lang="en-US" altLang="zh-CN" sz="1800" dirty="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u"/>
            </a:pPr>
            <a:r>
              <a:rPr lang="zh-CN" altLang="en-US" sz="1800" dirty="0">
                <a:solidFill>
                  <a:schemeClr val="bg1"/>
                </a:solidFill>
                <a:latin typeface="微软雅黑" panose="020B0503020204020204" pitchFamily="34" charset="-122"/>
                <a:ea typeface="微软雅黑" panose="020B0503020204020204" pitchFamily="34" charset="-122"/>
              </a:rPr>
              <a:t>复习模式：可以观看视频，但无法完成任务点，且不计算成绩。</a:t>
            </a:r>
            <a:endParaRPr lang="zh-CN" altLang="en-US" sz="1800" dirty="0">
              <a:solidFill>
                <a:schemeClr val="bg1"/>
              </a:solidFill>
              <a:latin typeface="微软雅黑" panose="020B0503020204020204" pitchFamily="34" charset="-122"/>
              <a:ea typeface="微软雅黑" panose="020B0503020204020204" pitchFamily="34" charset="-122"/>
            </a:endParaRPr>
          </a:p>
        </p:txBody>
      </p:sp>
      <p:cxnSp>
        <p:nvCxnSpPr>
          <p:cNvPr id="25" name="直接箭头连接符 24"/>
          <p:cNvCxnSpPr/>
          <p:nvPr/>
        </p:nvCxnSpPr>
        <p:spPr>
          <a:xfrm flipV="1">
            <a:off x="5447928" y="2239327"/>
            <a:ext cx="936362" cy="858158"/>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8919" name="TextBox 42      (向天歌演示原创作品：www.TopPPT.cn)"/>
          <p:cNvSpPr txBox="1">
            <a:spLocks noChangeArrowheads="1"/>
          </p:cNvSpPr>
          <p:nvPr/>
        </p:nvSpPr>
        <p:spPr bwMode="auto">
          <a:xfrm>
            <a:off x="752475" y="233680"/>
            <a:ext cx="21297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观看视频</a:t>
            </a:r>
            <a:endParaRPr lang="zh-CN" altLang="en-US" sz="2800" b="1" dirty="0">
              <a:latin typeface="微软雅黑" panose="020B0503020204020204" pitchFamily="34" charset="-122"/>
            </a:endParaRPr>
          </a:p>
        </p:txBody>
      </p:sp>
      <p:sp>
        <p:nvSpPr>
          <p:cNvPr id="4" name="TextBox 43      (向天歌演示原创作品：www.TopPPT.cn)"/>
          <p:cNvSpPr txBox="1">
            <a:spLocks noChangeArrowheads="1"/>
          </p:cNvSpPr>
          <p:nvPr/>
        </p:nvSpPr>
        <p:spPr bwMode="auto">
          <a:xfrm>
            <a:off x="8680450" y="1437322"/>
            <a:ext cx="3275965" cy="4523105"/>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342900" indent="-342900">
              <a:lnSpc>
                <a:spcPct val="150000"/>
              </a:lnSpc>
              <a:buFont typeface="+mj-ea"/>
              <a:buAutoNum type="circleNumDbPlain"/>
            </a:pPr>
            <a:r>
              <a:rPr lang="zh-CN" altLang="en-US" sz="1600" dirty="0">
                <a:solidFill>
                  <a:schemeClr val="bg1"/>
                </a:solidFill>
                <a:latin typeface="微软雅黑" panose="020B0503020204020204" pitchFamily="34" charset="-122"/>
                <a:ea typeface="微软雅黑" panose="020B0503020204020204" pitchFamily="34" charset="-122"/>
                <a:sym typeface="+mn-ea"/>
              </a:rPr>
              <a:t>点击【章节】进入课程的学习页面，最上方会显示【已完成任务点和总任务点】个数。</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a:p>
            <a:pPr marL="342900" indent="-342900">
              <a:lnSpc>
                <a:spcPct val="150000"/>
              </a:lnSpc>
              <a:buFont typeface="+mj-ea"/>
              <a:buAutoNum type="circleNumDbPlain"/>
            </a:pPr>
            <a:r>
              <a:rPr lang="zh-CN" altLang="en-US" sz="1600" dirty="0">
                <a:solidFill>
                  <a:schemeClr val="bg1"/>
                </a:solidFill>
                <a:latin typeface="微软雅黑" panose="020B0503020204020204" pitchFamily="34" charset="-122"/>
                <a:ea typeface="微软雅黑" panose="020B0503020204020204" pitchFamily="34" charset="-122"/>
                <a:sym typeface="+mn-ea"/>
              </a:rPr>
              <a:t>章节前橙色圆圈里显示数字是几，就表示该章节有几个未完成任务点，绿色代表完成。</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a:p>
            <a:pPr marL="342900" indent="-342900">
              <a:lnSpc>
                <a:spcPct val="150000"/>
              </a:lnSpc>
              <a:buFont typeface="+mj-ea"/>
              <a:buAutoNum type="circleNumDbPlain"/>
            </a:pPr>
            <a:r>
              <a:rPr lang="zh-CN" altLang="en-US" sz="1600" dirty="0">
                <a:solidFill>
                  <a:schemeClr val="bg1"/>
                </a:solidFill>
                <a:latin typeface="微软雅黑" panose="020B0503020204020204" pitchFamily="34" charset="-122"/>
                <a:ea typeface="微软雅黑" panose="020B0503020204020204" pitchFamily="34" charset="-122"/>
                <a:sym typeface="+mn-ea"/>
              </a:rPr>
              <a:t>打开要学习的课程章节，可以看到对应的任务点，任务点一般包含【视频】和【章节测验】，需完成所有任务点。</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a:p>
            <a:pPr marL="342900" indent="-342900">
              <a:lnSpc>
                <a:spcPct val="150000"/>
              </a:lnSpc>
              <a:buFont typeface="+mj-ea"/>
              <a:buAutoNum type="circleNumDbPlain"/>
            </a:pPr>
            <a:r>
              <a:rPr lang="zh-CN" altLang="en-US" sz="1600" dirty="0">
                <a:solidFill>
                  <a:schemeClr val="bg1"/>
                </a:solidFill>
                <a:latin typeface="微软雅黑" panose="020B0503020204020204" pitchFamily="34" charset="-122"/>
                <a:ea typeface="微软雅黑" panose="020B0503020204020204" pitchFamily="34" charset="-122"/>
                <a:sym typeface="+mn-ea"/>
              </a:rPr>
              <a:t>有的章节不止一个任务点，您可以向下或者向左滑动查看。</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1"/>
          <a:stretch>
            <a:fillRect/>
          </a:stretch>
        </p:blipFill>
        <p:spPr>
          <a:xfrm>
            <a:off x="47625" y="764540"/>
            <a:ext cx="2694940" cy="5848985"/>
          </a:xfrm>
          <a:prstGeom prst="rect">
            <a:avLst/>
          </a:prstGeom>
        </p:spPr>
      </p:pic>
      <p:pic>
        <p:nvPicPr>
          <p:cNvPr id="6" name="图片 5"/>
          <p:cNvPicPr>
            <a:picLocks noChangeAspect="1"/>
          </p:cNvPicPr>
          <p:nvPr/>
        </p:nvPicPr>
        <p:blipFill>
          <a:blip r:embed="rId2"/>
          <a:stretch>
            <a:fillRect/>
          </a:stretch>
        </p:blipFill>
        <p:spPr>
          <a:xfrm>
            <a:off x="2928620" y="776605"/>
            <a:ext cx="2683510" cy="5843905"/>
          </a:xfrm>
          <a:prstGeom prst="rect">
            <a:avLst/>
          </a:prstGeom>
        </p:spPr>
      </p:pic>
      <p:pic>
        <p:nvPicPr>
          <p:cNvPr id="7" name="图片 6"/>
          <p:cNvPicPr>
            <a:picLocks noChangeAspect="1"/>
          </p:cNvPicPr>
          <p:nvPr/>
        </p:nvPicPr>
        <p:blipFill>
          <a:blip r:embed="rId3"/>
          <a:stretch>
            <a:fillRect/>
          </a:stretch>
        </p:blipFill>
        <p:spPr>
          <a:xfrm>
            <a:off x="5797550" y="764540"/>
            <a:ext cx="2697480" cy="5855970"/>
          </a:xfrm>
          <a:prstGeom prst="rect">
            <a:avLst/>
          </a:prstGeom>
        </p:spPr>
      </p:pic>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5" name="Rectangle 4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6" name="Rectangle 5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5125" name="TextBox 6      (向天歌演示原创作品：www.TopPPT.cn)"/>
          <p:cNvSpPr txBox="1">
            <a:spLocks noChangeArrowheads="1"/>
          </p:cNvSpPr>
          <p:nvPr/>
        </p:nvSpPr>
        <p:spPr bwMode="auto">
          <a:xfrm>
            <a:off x="681355" y="233045"/>
            <a:ext cx="11620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目录</a:t>
            </a:r>
            <a:endParaRPr lang="zh-CN" altLang="en-US" sz="2800" b="1">
              <a:latin typeface="微软雅黑" panose="020B0503020204020204" pitchFamily="34" charset="-122"/>
              <a:ea typeface="微软雅黑" panose="020B0503020204020204" pitchFamily="34" charset="-122"/>
            </a:endParaRPr>
          </a:p>
        </p:txBody>
      </p:sp>
      <p:sp>
        <p:nvSpPr>
          <p:cNvPr id="2" name="文本框 1"/>
          <p:cNvSpPr txBox="1"/>
          <p:nvPr/>
        </p:nvSpPr>
        <p:spPr>
          <a:xfrm>
            <a:off x="1261745" y="1483360"/>
            <a:ext cx="7780020" cy="706755"/>
          </a:xfrm>
          <a:prstGeom prst="rect">
            <a:avLst/>
          </a:prstGeom>
          <a:noFill/>
        </p:spPr>
        <p:txBody>
          <a:bodyPr wrap="square" rtlCol="0">
            <a:spAutoFit/>
          </a:bodyPr>
          <a:lstStyle/>
          <a:p>
            <a:r>
              <a:rPr lang="zh-CN" altLang="zh-CN" sz="4000"/>
              <a:t>超星尔雅课程有两种</a:t>
            </a:r>
            <a:r>
              <a:rPr lang="zh-CN" altLang="zh-CN" sz="4000">
                <a:sym typeface="+mn-ea"/>
              </a:rPr>
              <a:t>学习</a:t>
            </a:r>
            <a:r>
              <a:rPr lang="zh-CN" altLang="zh-CN" sz="4000"/>
              <a:t>方式：</a:t>
            </a:r>
            <a:endParaRPr lang="zh-CN" altLang="zh-CN" sz="4000"/>
          </a:p>
        </p:txBody>
      </p:sp>
      <p:sp>
        <p:nvSpPr>
          <p:cNvPr id="17" name="Rectangle 16      (向天歌演示原创作品：www.TopPPT.cn)"/>
          <p:cNvSpPr/>
          <p:nvPr>
            <p:custDataLst>
              <p:tags r:id="rId1"/>
            </p:custDataLst>
          </p:nvPr>
        </p:nvSpPr>
        <p:spPr>
          <a:xfrm>
            <a:off x="2717800" y="2835910"/>
            <a:ext cx="7333615" cy="79375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11" name="Rectangle 10      (向天歌演示原创作品：www.TopPPT.cn)"/>
          <p:cNvSpPr/>
          <p:nvPr>
            <p:custDataLst>
              <p:tags r:id="rId2"/>
            </p:custDataLst>
          </p:nvPr>
        </p:nvSpPr>
        <p:spPr>
          <a:xfrm>
            <a:off x="2687955" y="4137660"/>
            <a:ext cx="7362190" cy="79184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7" name="Rectangle 1      (向天歌演示原创作品：www.TopPPT.cn)"/>
          <p:cNvSpPr/>
          <p:nvPr>
            <p:custDataLst>
              <p:tags r:id="rId3"/>
            </p:custDataLst>
          </p:nvPr>
        </p:nvSpPr>
        <p:spPr>
          <a:xfrm>
            <a:off x="1843722" y="2854271"/>
            <a:ext cx="868363" cy="792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rPr>
              <a:t>1</a:t>
            </a:r>
            <a:endPar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9" name="Rectangle 18      (向天歌演示原创作品：www.TopPPT.cn)"/>
          <p:cNvSpPr/>
          <p:nvPr>
            <p:custDataLst>
              <p:tags r:id="rId4"/>
            </p:custDataLst>
          </p:nvPr>
        </p:nvSpPr>
        <p:spPr>
          <a:xfrm>
            <a:off x="1817950" y="4137560"/>
            <a:ext cx="869950" cy="809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dirty="0">
                <a:solidFill>
                  <a:schemeClr val="tx1">
                    <a:lumMod val="95000"/>
                    <a:lumOff val="5000"/>
                  </a:schemeClr>
                </a:solidFill>
                <a:latin typeface="微软雅黑" panose="020B0503020204020204" pitchFamily="34" charset="-122"/>
                <a:ea typeface="微软雅黑" panose="020B0503020204020204" pitchFamily="34" charset="-122"/>
                <a:sym typeface="+mn-ea"/>
              </a:rPr>
              <a:t>2</a:t>
            </a:r>
            <a:endParaRPr lang="en-US" sz="4000" dirty="0">
              <a:latin typeface="微软雅黑" panose="020B0503020204020204" pitchFamily="34" charset="-122"/>
              <a:ea typeface="微软雅黑" panose="020B0503020204020204" pitchFamily="34" charset="-122"/>
            </a:endParaRPr>
          </a:p>
        </p:txBody>
      </p:sp>
      <p:sp>
        <p:nvSpPr>
          <p:cNvPr id="5136" name="TextBox 21      (向天歌演示原创作品：www.TopPPT.cn)"/>
          <p:cNvSpPr txBox="1">
            <a:spLocks noChangeArrowheads="1"/>
          </p:cNvSpPr>
          <p:nvPr>
            <p:custDataLst>
              <p:tags r:id="rId5"/>
            </p:custDataLst>
          </p:nvPr>
        </p:nvSpPr>
        <p:spPr bwMode="auto">
          <a:xfrm>
            <a:off x="3361055" y="3020060"/>
            <a:ext cx="65328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bg1"/>
                </a:solidFill>
                <a:latin typeface="微软雅黑" panose="020B0503020204020204" pitchFamily="34" charset="-122"/>
                <a:ea typeface="微软雅黑" panose="020B0503020204020204" pitchFamily="34" charset="-122"/>
              </a:rPr>
              <a:t>移动端（手机、平板）学习：下载学习通</a:t>
            </a:r>
            <a:r>
              <a:rPr lang="en-US" altLang="zh-CN" sz="2400" b="1" dirty="0">
                <a:solidFill>
                  <a:schemeClr val="bg1"/>
                </a:solidFill>
                <a:latin typeface="微软雅黑" panose="020B0503020204020204" pitchFamily="34" charset="-122"/>
                <a:ea typeface="微软雅黑" panose="020B0503020204020204" pitchFamily="34" charset="-122"/>
              </a:rPr>
              <a:t>APP</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5140" name="TextBox 45      (向天歌演示原创作品：www.TopPPT.cn)"/>
          <p:cNvSpPr txBox="1">
            <a:spLocks noChangeArrowheads="1"/>
          </p:cNvSpPr>
          <p:nvPr>
            <p:custDataLst>
              <p:tags r:id="rId6"/>
            </p:custDataLst>
          </p:nvPr>
        </p:nvSpPr>
        <p:spPr bwMode="auto">
          <a:xfrm>
            <a:off x="3438525" y="4311650"/>
            <a:ext cx="5754370" cy="577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bg1"/>
                </a:solidFill>
                <a:latin typeface="微软雅黑" panose="020B0503020204020204" pitchFamily="34" charset="-122"/>
                <a:ea typeface="微软雅黑" panose="020B0503020204020204" pitchFamily="34" charset="-122"/>
              </a:rPr>
              <a:t>电脑端学习：网页，学习通客户端</a:t>
            </a:r>
            <a:endParaRPr lang="zh-CN" altLang="en-US" sz="2400" b="1" dirty="0">
              <a:solidFill>
                <a:schemeClr val="bg1"/>
              </a:solidFill>
              <a:latin typeface="微软雅黑" panose="020B0503020204020204" pitchFamily="34" charset="-122"/>
              <a:ea typeface="微软雅黑" panose="020B0503020204020204" pitchFamily="34" charset="-122"/>
            </a:endParaRPr>
          </a:p>
          <a:p>
            <a:pPr eaLnBrk="1" hangingPunct="1"/>
            <a:endParaRPr lang="en-US" altLang="zh-CN"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8919" name="TextBox 42      (向天歌演示原创作品：www.TopPPT.cn)"/>
          <p:cNvSpPr txBox="1">
            <a:spLocks noChangeArrowheads="1"/>
          </p:cNvSpPr>
          <p:nvPr/>
        </p:nvSpPr>
        <p:spPr bwMode="auto">
          <a:xfrm>
            <a:off x="752475" y="233680"/>
            <a:ext cx="21297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观看视频</a:t>
            </a:r>
            <a:endParaRPr lang="zh-CN" altLang="en-US" sz="2800" b="1" dirty="0">
              <a:latin typeface="微软雅黑" panose="020B0503020204020204" pitchFamily="34" charset="-122"/>
            </a:endParaRPr>
          </a:p>
        </p:txBody>
      </p:sp>
      <p:sp>
        <p:nvSpPr>
          <p:cNvPr id="32" name="Rectangle 31      (向天歌演示原创作品：www.TopPPT.cn)"/>
          <p:cNvSpPr/>
          <p:nvPr/>
        </p:nvSpPr>
        <p:spPr>
          <a:xfrm>
            <a:off x="443682" y="5857967"/>
            <a:ext cx="11304635" cy="101028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4" name="TextBox 43      (向天歌演示原创作品：www.TopPPT.cn)"/>
          <p:cNvSpPr txBox="1">
            <a:spLocks noChangeArrowheads="1"/>
          </p:cNvSpPr>
          <p:nvPr/>
        </p:nvSpPr>
        <p:spPr bwMode="auto">
          <a:xfrm>
            <a:off x="646229" y="5857967"/>
            <a:ext cx="10927080"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dirty="0">
                <a:solidFill>
                  <a:schemeClr val="bg1"/>
                </a:solidFill>
                <a:latin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sym typeface="+mn-ea"/>
              </a:rPr>
              <a:t>点击视频中间的播放按钮，进入全屏页面观看视频，如果您视频无法加载，请您点击视频右下角【标清</a:t>
            </a:r>
            <a:r>
              <a:rPr lang="en-US" altLang="zh-CN"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sym typeface="+mn-ea"/>
              </a:rPr>
              <a:t>高清】，点击【公网1】/【公网2】/【本校】进行线路切换，查看问题是否已解决。</a:t>
            </a:r>
            <a:endParaRPr lang="zh-CN" altLang="en-US" dirty="0">
              <a:solidFill>
                <a:schemeClr val="bg1"/>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824547" y="736282"/>
            <a:ext cx="10481310" cy="5075555"/>
          </a:xfrm>
          <a:prstGeom prst="rect">
            <a:avLst/>
          </a:prstGeom>
        </p:spPr>
      </p:pic>
      <p:pic>
        <p:nvPicPr>
          <p:cNvPr id="6" name="图片 5"/>
          <p:cNvPicPr>
            <a:picLocks noChangeAspect="1"/>
          </p:cNvPicPr>
          <p:nvPr/>
        </p:nvPicPr>
        <p:blipFill>
          <a:blip r:embed="rId2"/>
          <a:stretch>
            <a:fillRect/>
          </a:stretch>
        </p:blipFill>
        <p:spPr>
          <a:xfrm>
            <a:off x="2783839" y="1340768"/>
            <a:ext cx="6562725" cy="3367405"/>
          </a:xfrm>
          <a:prstGeom prst="rect">
            <a:avLst/>
          </a:prstGeom>
        </p:spPr>
      </p:pic>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向天歌演示原创作品：www.TopPPT.cn)"/>
          <p:cNvSpPr/>
          <p:nvPr/>
        </p:nvSpPr>
        <p:spPr>
          <a:xfrm>
            <a:off x="8311515" y="1052736"/>
            <a:ext cx="3542983" cy="41413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观看视频</a:t>
            </a:r>
            <a:endParaRPr lang="zh-CN" altLang="en-US" sz="2800" b="1">
              <a:latin typeface="微软雅黑" panose="020B0503020204020204" pitchFamily="34" charset="-122"/>
              <a:ea typeface="微软雅黑" panose="020B0503020204020204" pitchFamily="34" charset="-122"/>
            </a:endParaRPr>
          </a:p>
        </p:txBody>
      </p:sp>
      <p:sp>
        <p:nvSpPr>
          <p:cNvPr id="27655" name="TextBox 43      (向天歌演示原创作品：www.TopPPT.cn)"/>
          <p:cNvSpPr txBox="1">
            <a:spLocks noChangeArrowheads="1"/>
          </p:cNvSpPr>
          <p:nvPr/>
        </p:nvSpPr>
        <p:spPr bwMode="auto">
          <a:xfrm>
            <a:off x="8580436" y="1262379"/>
            <a:ext cx="2952115" cy="383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dirty="0">
                <a:solidFill>
                  <a:schemeClr val="bg1"/>
                </a:solidFill>
                <a:latin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rPr>
              <a:t>视频中的题目，答对就可以继续观看视频，答错需要重新作答，（若答错视频回退也是教师要求重新观看，继续观看即可）。</a:t>
            </a:r>
            <a:endParaRPr lang="zh-CN" altLang="en-US"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dirty="0">
                <a:solidFill>
                  <a:schemeClr val="bg1"/>
                </a:solidFill>
                <a:latin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rPr>
              <a:t>若您认为题目</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答案有误，请截图并及时联系在线客服，我们会反馈给老师核实处理。</a:t>
            </a:r>
            <a:endParaRPr lang="zh-CN" altLang="en-US" strike="sngStrike" dirty="0">
              <a:solidFill>
                <a:srgbClr val="FF000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55365" y="2564905"/>
            <a:ext cx="7003123" cy="4002966"/>
          </a:xfrm>
          <a:prstGeom prst="rect">
            <a:avLst/>
          </a:prstGeom>
        </p:spPr>
      </p:pic>
      <p:pic>
        <p:nvPicPr>
          <p:cNvPr id="3" name="图片 2"/>
          <p:cNvPicPr>
            <a:picLocks noChangeAspect="1"/>
          </p:cNvPicPr>
          <p:nvPr/>
        </p:nvPicPr>
        <p:blipFill>
          <a:blip r:embed="rId2"/>
          <a:stretch>
            <a:fillRect/>
          </a:stretch>
        </p:blipFill>
        <p:spPr>
          <a:xfrm>
            <a:off x="469312" y="836711"/>
            <a:ext cx="6778816" cy="4426068"/>
          </a:xfrm>
          <a:prstGeom prst="rect">
            <a:avLst/>
          </a:prstGeom>
        </p:spPr>
      </p:pic>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8919" name="TextBox 42      (向天歌演示原创作品：www.TopPPT.cn)"/>
          <p:cNvSpPr txBox="1">
            <a:spLocks noChangeArrowheads="1"/>
          </p:cNvSpPr>
          <p:nvPr/>
        </p:nvSpPr>
        <p:spPr bwMode="auto">
          <a:xfrm>
            <a:off x="752475" y="233680"/>
            <a:ext cx="21297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完成测验</a:t>
            </a:r>
            <a:endParaRPr lang="zh-CN" altLang="en-US" sz="2800" b="1" dirty="0">
              <a:latin typeface="微软雅黑" panose="020B0503020204020204" pitchFamily="34" charset="-122"/>
            </a:endParaRPr>
          </a:p>
        </p:txBody>
      </p:sp>
      <p:sp>
        <p:nvSpPr>
          <p:cNvPr id="32" name="Rectangle 31      (向天歌演示原创作品：www.TopPPT.cn)"/>
          <p:cNvSpPr/>
          <p:nvPr/>
        </p:nvSpPr>
        <p:spPr>
          <a:xfrm>
            <a:off x="8175878" y="756286"/>
            <a:ext cx="3608754" cy="56819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4" name="TextBox 43      (向天歌演示原创作品：www.TopPPT.cn)"/>
          <p:cNvSpPr txBox="1">
            <a:spLocks noChangeArrowheads="1"/>
          </p:cNvSpPr>
          <p:nvPr/>
        </p:nvSpPr>
        <p:spPr bwMode="auto">
          <a:xfrm>
            <a:off x="8175878" y="978137"/>
            <a:ext cx="3608754" cy="526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285750" indent="-285750" algn="l">
              <a:lnSpc>
                <a:spcPct val="150000"/>
              </a:lnSpc>
              <a:buClrTx/>
              <a:buSzTx/>
              <a:buFont typeface="Wingdings" panose="05000000000000000000" charset="0"/>
              <a:buChar char="u"/>
            </a:pPr>
            <a:r>
              <a:rPr lang="zh-CN" altLang="en-US" sz="1400" dirty="0">
                <a:solidFill>
                  <a:schemeClr val="bg1"/>
                </a:solidFill>
                <a:latin typeface="微软雅黑" panose="020B0503020204020204" pitchFamily="34" charset="-122"/>
                <a:ea typeface="微软雅黑" panose="020B0503020204020204" pitchFamily="34" charset="-122"/>
                <a:sym typeface="+mn-ea"/>
              </a:rPr>
              <a:t>点击【章节测验】进入答题。</a:t>
            </a:r>
            <a:endParaRPr lang="zh-CN" altLang="en-US" sz="1400" dirty="0">
              <a:solidFill>
                <a:schemeClr val="bg1"/>
              </a:solidFill>
              <a:latin typeface="微软雅黑" panose="020B0503020204020204" pitchFamily="34" charset="-122"/>
              <a:ea typeface="微软雅黑" panose="020B0503020204020204" pitchFamily="34" charset="-122"/>
              <a:sym typeface="+mn-ea"/>
            </a:endParaRPr>
          </a:p>
          <a:p>
            <a:pPr marL="285750" indent="-285750" algn="l">
              <a:lnSpc>
                <a:spcPct val="150000"/>
              </a:lnSpc>
              <a:buClrTx/>
              <a:buSzTx/>
              <a:buFont typeface="Wingdings" panose="05000000000000000000" charset="0"/>
              <a:buChar char="u"/>
            </a:pPr>
            <a:r>
              <a:rPr lang="zh-CN" altLang="en-US"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章节测验一旦提交无法更改，提交前请再次确认题目是否全部作答完以及答案是否是最终答案。</a:t>
            </a:r>
            <a:endParaRPr lang="zh-CN" altLang="en-US"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pPr marL="285750" indent="-285750" algn="l">
              <a:lnSpc>
                <a:spcPct val="150000"/>
              </a:lnSpc>
              <a:buClrTx/>
              <a:buSzTx/>
              <a:buFont typeface="Wingdings" panose="05000000000000000000" charset="0"/>
              <a:buChar char="u"/>
            </a:pPr>
            <a:r>
              <a:rPr lang="zh-CN" altLang="en-US" sz="140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如果只保存不提交，是没有测验成绩的。</a:t>
            </a:r>
            <a:r>
              <a:rPr lang="zh-CN" altLang="en-US"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若无法正常提交，建议更换网络尝试重新提交。</a:t>
            </a:r>
            <a:r>
              <a:rPr lang="zh-CN" altLang="en-US" sz="1400" dirty="0">
                <a:solidFill>
                  <a:schemeClr val="bg1"/>
                </a:solidFill>
                <a:latin typeface="微软雅黑" panose="020B0503020204020204" pitchFamily="34" charset="-122"/>
                <a:ea typeface="微软雅黑" panose="020B0503020204020204" pitchFamily="34" charset="-122"/>
                <a:sym typeface="+mn-ea"/>
              </a:rPr>
              <a:t>提交后请等待任务点变绿再退出。</a:t>
            </a:r>
            <a:endParaRPr lang="zh-CN" altLang="en-US"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pPr marL="285750" indent="-285750" algn="l">
              <a:lnSpc>
                <a:spcPct val="150000"/>
              </a:lnSpc>
              <a:buClrTx/>
              <a:buSzTx/>
              <a:buFont typeface="Wingdings" panose="05000000000000000000" charset="0"/>
              <a:buChar char="u"/>
            </a:pPr>
            <a:r>
              <a:rPr lang="zh-CN" altLang="en-US" sz="1400" dirty="0">
                <a:solidFill>
                  <a:schemeClr val="bg1"/>
                </a:solidFill>
                <a:latin typeface="微软雅黑" panose="020B0503020204020204" pitchFamily="34" charset="-122"/>
                <a:ea typeface="微软雅黑" panose="020B0503020204020204" pitchFamily="34" charset="-122"/>
                <a:sym typeface="+mn-ea"/>
              </a:rPr>
              <a:t>如果章节测验不显示答案和分数，证明学校有这样的要求，以免抄袭作弊。</a:t>
            </a:r>
            <a:endParaRPr lang="zh-CN" altLang="en-US" sz="1400" dirty="0">
              <a:solidFill>
                <a:schemeClr val="bg1"/>
              </a:solidFill>
              <a:latin typeface="微软雅黑" panose="020B0503020204020204" pitchFamily="34" charset="-122"/>
              <a:ea typeface="微软雅黑" panose="020B0503020204020204" pitchFamily="34" charset="-122"/>
            </a:endParaRPr>
          </a:p>
          <a:p>
            <a:pPr marL="285750" indent="-285750" algn="l">
              <a:lnSpc>
                <a:spcPct val="150000"/>
              </a:lnSpc>
              <a:buClrTx/>
              <a:buSzTx/>
              <a:buFont typeface="Wingdings" panose="05000000000000000000" charset="0"/>
              <a:buChar char="u"/>
            </a:pPr>
            <a:r>
              <a:rPr lang="zh-CN" altLang="en-US" sz="1400" dirty="0">
                <a:solidFill>
                  <a:schemeClr val="bg1"/>
                </a:solidFill>
                <a:latin typeface="微软雅黑" panose="020B0503020204020204" pitchFamily="34" charset="-122"/>
                <a:ea typeface="微软雅黑" panose="020B0503020204020204" pitchFamily="34" charset="-122"/>
                <a:sym typeface="+mn-ea"/>
              </a:rPr>
              <a:t>答案在视频中都有提及，请认真观看视频。</a:t>
            </a:r>
            <a:endParaRPr lang="zh-CN" altLang="en-US" sz="1400" dirty="0">
              <a:solidFill>
                <a:schemeClr val="bg1"/>
              </a:solidFill>
              <a:latin typeface="微软雅黑" panose="020B0503020204020204" pitchFamily="34" charset="-122"/>
              <a:ea typeface="微软雅黑" panose="020B0503020204020204" pitchFamily="34" charset="-122"/>
            </a:endParaRPr>
          </a:p>
          <a:p>
            <a:pPr marL="285750" indent="-285750" algn="l">
              <a:lnSpc>
                <a:spcPct val="150000"/>
              </a:lnSpc>
              <a:buClrTx/>
              <a:buSzTx/>
              <a:buFont typeface="Wingdings" panose="05000000000000000000" charset="0"/>
              <a:buChar char="u"/>
            </a:pPr>
            <a:r>
              <a:rPr lang="zh-CN" altLang="en-US" sz="1400" dirty="0">
                <a:solidFill>
                  <a:schemeClr val="bg1"/>
                </a:solidFill>
                <a:latin typeface="微软雅黑" panose="020B0503020204020204" pitchFamily="34" charset="-122"/>
                <a:ea typeface="微软雅黑" panose="020B0503020204020204" pitchFamily="34" charset="-122"/>
                <a:sym typeface="+mn-ea"/>
              </a:rPr>
              <a:t>测验无提交按钮，请查看课程是否开启了复习模式。</a:t>
            </a:r>
            <a:endParaRPr lang="zh-CN" altLang="en-US" sz="1400" dirty="0">
              <a:solidFill>
                <a:schemeClr val="bg1"/>
              </a:solidFill>
              <a:latin typeface="微软雅黑" panose="020B0503020204020204" pitchFamily="34" charset="-122"/>
              <a:ea typeface="微软雅黑" panose="020B0503020204020204" pitchFamily="34" charset="-122"/>
              <a:sym typeface="+mn-ea"/>
            </a:endParaRPr>
          </a:p>
          <a:p>
            <a:pPr marL="285750" indent="-285750" algn="l">
              <a:lnSpc>
                <a:spcPct val="150000"/>
              </a:lnSpc>
              <a:buClrTx/>
              <a:buSzTx/>
              <a:buFont typeface="Wingdings" panose="05000000000000000000" charset="0"/>
              <a:buChar char="u"/>
            </a:pPr>
            <a:r>
              <a:rPr lang="zh-CN" altLang="en-US" sz="1400" dirty="0">
                <a:solidFill>
                  <a:schemeClr val="bg1"/>
                </a:solidFill>
                <a:latin typeface="微软雅黑" panose="020B0503020204020204" pitchFamily="34" charset="-122"/>
                <a:ea typeface="微软雅黑" panose="020B0503020204020204" pitchFamily="34" charset="-122"/>
                <a:sym typeface="+mn-ea"/>
              </a:rPr>
              <a:t>若显示</a:t>
            </a:r>
            <a:r>
              <a:rPr lang="en-US" altLang="zh-CN" sz="1400" dirty="0">
                <a:solidFill>
                  <a:schemeClr val="bg1"/>
                </a:solidFill>
                <a:latin typeface="微软雅黑" panose="020B0503020204020204" pitchFamily="34" charset="-122"/>
                <a:ea typeface="微软雅黑" panose="020B0503020204020204" pitchFamily="34" charset="-122"/>
                <a:sym typeface="+mn-ea"/>
              </a:rPr>
              <a:t>【</a:t>
            </a:r>
            <a:r>
              <a:rPr lang="zh-CN" altLang="en-US" sz="1400" dirty="0">
                <a:solidFill>
                  <a:schemeClr val="bg1"/>
                </a:solidFill>
                <a:latin typeface="微软雅黑" panose="020B0503020204020204" pitchFamily="34" charset="-122"/>
                <a:ea typeface="微软雅黑" panose="020B0503020204020204" pitchFamily="34" charset="-122"/>
                <a:sym typeface="+mn-ea"/>
              </a:rPr>
              <a:t>待批阅</a:t>
            </a:r>
            <a:r>
              <a:rPr lang="en-US" altLang="zh-CN" sz="1400" dirty="0">
                <a:solidFill>
                  <a:schemeClr val="bg1"/>
                </a:solidFill>
                <a:latin typeface="微软雅黑" panose="020B0503020204020204" pitchFamily="34" charset="-122"/>
                <a:ea typeface="微软雅黑" panose="020B0503020204020204" pitchFamily="34" charset="-122"/>
                <a:sym typeface="+mn-ea"/>
              </a:rPr>
              <a:t>】</a:t>
            </a:r>
            <a:r>
              <a:rPr lang="zh-CN" altLang="en-US" sz="1400" dirty="0">
                <a:solidFill>
                  <a:schemeClr val="bg1"/>
                </a:solidFill>
                <a:latin typeface="微软雅黑" panose="020B0503020204020204" pitchFamily="34" charset="-122"/>
                <a:ea typeface="微软雅黑" panose="020B0503020204020204" pitchFamily="34" charset="-122"/>
                <a:sym typeface="+mn-ea"/>
              </a:rPr>
              <a:t>，请耐心等待教师批阅</a:t>
            </a:r>
            <a:endParaRPr lang="zh-CN" altLang="en-US" sz="1400" dirty="0">
              <a:solidFill>
                <a:schemeClr val="bg1"/>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1"/>
          <a:stretch>
            <a:fillRect/>
          </a:stretch>
        </p:blipFill>
        <p:spPr>
          <a:xfrm>
            <a:off x="0" y="764540"/>
            <a:ext cx="2633980" cy="5701030"/>
          </a:xfrm>
          <a:prstGeom prst="rect">
            <a:avLst/>
          </a:prstGeom>
        </p:spPr>
      </p:pic>
      <p:pic>
        <p:nvPicPr>
          <p:cNvPr id="3" name="图片 2"/>
          <p:cNvPicPr>
            <a:picLocks noChangeAspect="1"/>
          </p:cNvPicPr>
          <p:nvPr/>
        </p:nvPicPr>
        <p:blipFill>
          <a:blip r:embed="rId2"/>
          <a:stretch>
            <a:fillRect/>
          </a:stretch>
        </p:blipFill>
        <p:spPr>
          <a:xfrm>
            <a:off x="2639695" y="764540"/>
            <a:ext cx="2619375" cy="5691505"/>
          </a:xfrm>
          <a:prstGeom prst="rect">
            <a:avLst/>
          </a:prstGeom>
        </p:spPr>
      </p:pic>
      <p:pic>
        <p:nvPicPr>
          <p:cNvPr id="6" name="图片 5"/>
          <p:cNvPicPr>
            <a:picLocks noChangeAspect="1"/>
          </p:cNvPicPr>
          <p:nvPr/>
        </p:nvPicPr>
        <p:blipFill>
          <a:blip r:embed="rId3"/>
          <a:stretch>
            <a:fillRect/>
          </a:stretch>
        </p:blipFill>
        <p:spPr>
          <a:xfrm>
            <a:off x="5259070" y="764540"/>
            <a:ext cx="2600325" cy="5681980"/>
          </a:xfrm>
          <a:prstGeom prst="rect">
            <a:avLst/>
          </a:prstGeom>
        </p:spPr>
      </p:pic>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8919" name="TextBox 42      (向天歌演示原创作品：www.TopPPT.cn)"/>
          <p:cNvSpPr txBox="1">
            <a:spLocks noChangeArrowheads="1"/>
          </p:cNvSpPr>
          <p:nvPr/>
        </p:nvSpPr>
        <p:spPr bwMode="auto">
          <a:xfrm>
            <a:off x="752475" y="233680"/>
            <a:ext cx="21297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阅读</a:t>
            </a:r>
            <a:endParaRPr lang="zh-CN" altLang="en-US" sz="2800" b="1" dirty="0">
              <a:latin typeface="微软雅黑" panose="020B0503020204020204" pitchFamily="34" charset="-122"/>
            </a:endParaRPr>
          </a:p>
        </p:txBody>
      </p:sp>
      <p:sp>
        <p:nvSpPr>
          <p:cNvPr id="4" name="TextBox 43      (向天歌演示原创作品：www.TopPPT.cn)"/>
          <p:cNvSpPr txBox="1">
            <a:spLocks noChangeArrowheads="1"/>
          </p:cNvSpPr>
          <p:nvPr/>
        </p:nvSpPr>
        <p:spPr bwMode="auto">
          <a:xfrm>
            <a:off x="7680176" y="806450"/>
            <a:ext cx="3882539" cy="5588838"/>
          </a:xfrm>
          <a:prstGeom prst="rect">
            <a:avLst/>
          </a:prstGeom>
          <a:solidFill>
            <a:schemeClr val="tx1">
              <a:lumMod val="75000"/>
              <a:lumOff val="25000"/>
            </a:schemeClr>
          </a:solidFill>
          <a:ln>
            <a:noFill/>
          </a:ln>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285750" indent="-285750" algn="l">
              <a:lnSpc>
                <a:spcPct val="150000"/>
              </a:lnSpc>
              <a:buClrTx/>
              <a:buSzTx/>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sym typeface="+mn-ea"/>
              </a:rPr>
              <a:t>如果课程有【阅读】章节，一般在课程的最后一个章节。</a:t>
            </a:r>
            <a:endParaRPr lang="zh-CN" altLang="en-US" sz="1600" dirty="0">
              <a:solidFill>
                <a:schemeClr val="bg1"/>
              </a:solidFill>
              <a:latin typeface="微软雅黑" panose="020B0503020204020204" pitchFamily="34" charset="-122"/>
              <a:ea typeface="微软雅黑" panose="020B0503020204020204" pitchFamily="34" charset="-122"/>
            </a:endParaRPr>
          </a:p>
          <a:p>
            <a:pPr marL="285750" indent="-285750" algn="l">
              <a:lnSpc>
                <a:spcPct val="150000"/>
              </a:lnSpc>
              <a:buClrTx/>
              <a:buSzTx/>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sym typeface="+mn-ea"/>
              </a:rPr>
              <a:t>阅读时长需要次日更新。结课当天阅读，时长也会统计，请次日查看。达到阅读时长要求，任务点即可显示完成。</a:t>
            </a:r>
            <a:endParaRPr lang="en-US" altLang="zh-CN" sz="1600" dirty="0">
              <a:solidFill>
                <a:schemeClr val="bg1"/>
              </a:solidFill>
              <a:latin typeface="微软雅黑" panose="020B0503020204020204" pitchFamily="34" charset="-122"/>
              <a:ea typeface="微软雅黑" panose="020B0503020204020204" pitchFamily="34" charset="-122"/>
              <a:sym typeface="+mn-ea"/>
            </a:endParaRPr>
          </a:p>
          <a:p>
            <a:pPr marL="285750" indent="-285750" algn="l">
              <a:lnSpc>
                <a:spcPct val="150000"/>
              </a:lnSpc>
              <a:buClrTx/>
              <a:buSzTx/>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sym typeface="+mn-ea"/>
              </a:rPr>
              <a:t>计入阅读时间统计的阅读行为， 一定是具体阅读内容的页面，只到章节页面是不算的。而且是正常阅读习惯的操作，阅读的过程中，操作过快或过慢都会视为非正常阅读行为，请您按照规则完成阅读。</a:t>
            </a:r>
            <a:endParaRPr lang="zh-CN" altLang="en-US" sz="1600" dirty="0">
              <a:solidFill>
                <a:schemeClr val="bg1"/>
              </a:solidFill>
              <a:latin typeface="微软雅黑" panose="020B0503020204020204" pitchFamily="34" charset="-122"/>
              <a:ea typeface="微软雅黑" panose="020B0503020204020204" pitchFamily="34" charset="-122"/>
            </a:endParaRPr>
          </a:p>
          <a:p>
            <a:pPr marL="285750" indent="-285750" algn="l">
              <a:lnSpc>
                <a:spcPct val="150000"/>
              </a:lnSpc>
              <a:buClrTx/>
              <a:buSzTx/>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sym typeface="+mn-ea"/>
              </a:rPr>
              <a:t>通过课程章节、资料中的文档、专题、期刊、超星电子书、笔记、拓展阅读打开的资源支持统计阅读时长。</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p:txBody>
      </p:sp>
      <p:pic>
        <p:nvPicPr>
          <p:cNvPr id="7" name="图片 6"/>
          <p:cNvPicPr>
            <a:picLocks noChangeAspect="1"/>
          </p:cNvPicPr>
          <p:nvPr/>
        </p:nvPicPr>
        <p:blipFill>
          <a:blip r:embed="rId1"/>
          <a:stretch>
            <a:fillRect/>
          </a:stretch>
        </p:blipFill>
        <p:spPr>
          <a:xfrm>
            <a:off x="911225" y="764540"/>
            <a:ext cx="2614930" cy="5676900"/>
          </a:xfrm>
          <a:prstGeom prst="rect">
            <a:avLst/>
          </a:prstGeom>
        </p:spPr>
      </p:pic>
      <p:pic>
        <p:nvPicPr>
          <p:cNvPr id="8" name="图片 7"/>
          <p:cNvPicPr>
            <a:picLocks noChangeAspect="1"/>
          </p:cNvPicPr>
          <p:nvPr/>
        </p:nvPicPr>
        <p:blipFill>
          <a:blip r:embed="rId2"/>
          <a:stretch>
            <a:fillRect/>
          </a:stretch>
        </p:blipFill>
        <p:spPr>
          <a:xfrm>
            <a:off x="4399915" y="764540"/>
            <a:ext cx="2722245" cy="5691505"/>
          </a:xfrm>
          <a:prstGeom prst="rect">
            <a:avLst/>
          </a:prstGeom>
        </p:spPr>
      </p:pic>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8919" name="TextBox 42      (向天歌演示原创作品：www.TopPPT.cn)"/>
          <p:cNvSpPr txBox="1">
            <a:spLocks noChangeArrowheads="1"/>
          </p:cNvSpPr>
          <p:nvPr/>
        </p:nvSpPr>
        <p:spPr bwMode="auto">
          <a:xfrm>
            <a:off x="752475" y="233680"/>
            <a:ext cx="21297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直播</a:t>
            </a:r>
            <a:endParaRPr lang="zh-CN" altLang="en-US" sz="2800" b="1" dirty="0">
              <a:latin typeface="微软雅黑" panose="020B0503020204020204" pitchFamily="34" charset="-122"/>
            </a:endParaRPr>
          </a:p>
        </p:txBody>
      </p:sp>
      <p:sp>
        <p:nvSpPr>
          <p:cNvPr id="4" name="TextBox 43      (向天歌演示原创作品：www.TopPPT.cn)"/>
          <p:cNvSpPr txBox="1">
            <a:spLocks noChangeArrowheads="1"/>
          </p:cNvSpPr>
          <p:nvPr/>
        </p:nvSpPr>
        <p:spPr bwMode="auto">
          <a:xfrm>
            <a:off x="8241030" y="829310"/>
            <a:ext cx="2653030" cy="5365115"/>
          </a:xfrm>
          <a:prstGeom prst="rect">
            <a:avLst/>
          </a:prstGeom>
          <a:solidFill>
            <a:schemeClr val="tx1">
              <a:lumMod val="75000"/>
              <a:lumOff val="25000"/>
            </a:schemeClr>
          </a:solidFill>
          <a:ln>
            <a:noFill/>
          </a:ln>
        </p:spPr>
        <p:txBody>
          <a:bodyPr wrap="square">
            <a:no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285750" indent="-285750">
              <a:lnSpc>
                <a:spcPct val="150000"/>
              </a:lnSpc>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sym typeface="+mn-ea"/>
              </a:rPr>
              <a:t>如果老师在章节里发布了直播，您打开直播章节，即可看到。</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a:p>
            <a:pPr marL="285750" indent="-285750">
              <a:lnSpc>
                <a:spcPct val="150000"/>
              </a:lnSpc>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sym typeface="+mn-ea"/>
              </a:rPr>
              <a:t>显示【已结束】，表示直播已结束，并且无法回放。</a:t>
            </a:r>
            <a:endParaRPr lang="en-US" altLang="zh-CN" sz="1600" dirty="0">
              <a:solidFill>
                <a:schemeClr val="bg1"/>
              </a:solidFill>
              <a:latin typeface="微软雅黑" panose="020B0503020204020204" pitchFamily="34" charset="-122"/>
              <a:ea typeface="微软雅黑" panose="020B0503020204020204" pitchFamily="34" charset="-122"/>
              <a:sym typeface="+mn-ea"/>
            </a:endParaRPr>
          </a:p>
          <a:p>
            <a:pPr marL="285750" indent="-285750">
              <a:lnSpc>
                <a:spcPct val="150000"/>
              </a:lnSpc>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sym typeface="+mn-ea"/>
              </a:rPr>
              <a:t>显示【可回放】，表示直播可以回放。</a:t>
            </a:r>
            <a:endParaRPr lang="en-US" altLang="zh-CN" sz="1600" dirty="0">
              <a:solidFill>
                <a:schemeClr val="bg1"/>
              </a:solidFill>
              <a:latin typeface="微软雅黑" panose="020B0503020204020204" pitchFamily="34" charset="-122"/>
              <a:ea typeface="微软雅黑" panose="020B0503020204020204" pitchFamily="34" charset="-122"/>
              <a:sym typeface="+mn-ea"/>
            </a:endParaRPr>
          </a:p>
          <a:p>
            <a:pPr marL="285750" indent="-285750">
              <a:lnSpc>
                <a:spcPct val="150000"/>
              </a:lnSpc>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sym typeface="+mn-ea"/>
              </a:rPr>
              <a:t>如显示【未开始】，表示直播还没有开始。</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a:p>
            <a:pPr marL="285750" indent="-285750">
              <a:lnSpc>
                <a:spcPct val="150000"/>
              </a:lnSpc>
              <a:buFont typeface="Wingdings" panose="05000000000000000000" charset="0"/>
              <a:buChar char="u"/>
            </a:pPr>
            <a:r>
              <a:rPr lang="zh-CN" altLang="en-US" sz="1600" dirty="0">
                <a:solidFill>
                  <a:schemeClr val="bg1"/>
                </a:solidFill>
                <a:latin typeface="微软雅黑" panose="020B0503020204020204" pitchFamily="34" charset="-122"/>
                <a:ea typeface="微软雅黑" panose="020B0503020204020204" pitchFamily="34" charset="-122"/>
                <a:sym typeface="+mn-ea"/>
              </a:rPr>
              <a:t>如老师设置了直播观看时长要求，需达到要求后任务点才会显示已完成。</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1"/>
          <a:stretch>
            <a:fillRect/>
          </a:stretch>
        </p:blipFill>
        <p:spPr>
          <a:xfrm>
            <a:off x="1559560" y="829310"/>
            <a:ext cx="2528570" cy="5375275"/>
          </a:xfrm>
          <a:prstGeom prst="rect">
            <a:avLst/>
          </a:prstGeom>
        </p:spPr>
      </p:pic>
      <p:pic>
        <p:nvPicPr>
          <p:cNvPr id="3" name="图片 2"/>
          <p:cNvPicPr>
            <a:picLocks noChangeAspect="1"/>
          </p:cNvPicPr>
          <p:nvPr/>
        </p:nvPicPr>
        <p:blipFill>
          <a:blip r:embed="rId2"/>
          <a:stretch>
            <a:fillRect/>
          </a:stretch>
        </p:blipFill>
        <p:spPr>
          <a:xfrm>
            <a:off x="4799965" y="829310"/>
            <a:ext cx="2596515" cy="5402580"/>
          </a:xfrm>
          <a:prstGeom prst="rect">
            <a:avLst/>
          </a:prstGeom>
        </p:spPr>
      </p:pic>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8919" name="TextBox 42      (向天歌演示原创作品：www.TopPPT.cn)"/>
          <p:cNvSpPr txBox="1">
            <a:spLocks noChangeArrowheads="1"/>
          </p:cNvSpPr>
          <p:nvPr/>
        </p:nvSpPr>
        <p:spPr bwMode="auto">
          <a:xfrm>
            <a:off x="752475" y="233680"/>
            <a:ext cx="21297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资料</a:t>
            </a:r>
            <a:endParaRPr lang="zh-CN" altLang="en-US" sz="2800" b="1" dirty="0">
              <a:latin typeface="微软雅黑" panose="020B0503020204020204" pitchFamily="34" charset="-122"/>
            </a:endParaRPr>
          </a:p>
        </p:txBody>
      </p:sp>
      <p:sp>
        <p:nvSpPr>
          <p:cNvPr id="10" name="文本框 9"/>
          <p:cNvSpPr txBox="1"/>
          <p:nvPr/>
        </p:nvSpPr>
        <p:spPr>
          <a:xfrm>
            <a:off x="7608168" y="1953051"/>
            <a:ext cx="3096180" cy="3415030"/>
          </a:xfrm>
          <a:prstGeom prst="rect">
            <a:avLst/>
          </a:prstGeom>
          <a:solidFill>
            <a:schemeClr val="tx1">
              <a:lumMod val="75000"/>
              <a:lumOff val="25000"/>
            </a:schemeClr>
          </a:solidFill>
        </p:spPr>
        <p:txBody>
          <a:bodyPr wrap="square" rtlCol="0">
            <a:spAutoFit/>
          </a:bodyPr>
          <a:lstStyle/>
          <a:p>
            <a:pPr>
              <a:lnSpc>
                <a:spcPct val="150000"/>
              </a:lnSpc>
            </a:pPr>
            <a:r>
              <a:rPr lang="zh-CN" altLang="en-US" dirty="0">
                <a:solidFill>
                  <a:schemeClr val="bg1"/>
                </a:solidFill>
                <a:latin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rPr>
              <a:t>课程➤更多➤资料，可查看老师上传到课程里的资料。如教师设置了允许下载，打开文档可选择右上角下载或保存到云盘，通过云盘下载，也可以</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立即打开</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。如只显示</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立即打开</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，说明教师设置了不允许下载。</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052987" y="980728"/>
            <a:ext cx="2378554" cy="5085184"/>
          </a:xfrm>
          <a:prstGeom prst="rect">
            <a:avLst/>
          </a:prstGeom>
        </p:spPr>
      </p:pic>
      <p:pic>
        <p:nvPicPr>
          <p:cNvPr id="3" name="图片 2"/>
          <p:cNvPicPr>
            <a:picLocks noChangeAspect="1"/>
          </p:cNvPicPr>
          <p:nvPr/>
        </p:nvPicPr>
        <p:blipFill>
          <a:blip r:embed="rId2"/>
          <a:stretch>
            <a:fillRect/>
          </a:stretch>
        </p:blipFill>
        <p:spPr>
          <a:xfrm>
            <a:off x="4151630" y="980440"/>
            <a:ext cx="2552065" cy="5066030"/>
          </a:xfrm>
          <a:prstGeom prst="rect">
            <a:avLst/>
          </a:prstGeom>
        </p:spPr>
      </p:pic>
    </p:spTree>
    <p:custDataLst>
      <p:tags r:id="rId3"/>
    </p:custData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8919" name="TextBox 42      (向天歌演示原创作品：www.TopPPT.cn)"/>
          <p:cNvSpPr txBox="1">
            <a:spLocks noChangeArrowheads="1"/>
          </p:cNvSpPr>
          <p:nvPr/>
        </p:nvSpPr>
        <p:spPr bwMode="auto">
          <a:xfrm>
            <a:off x="752475" y="233680"/>
            <a:ext cx="21297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讨论</a:t>
            </a:r>
            <a:endParaRPr lang="zh-CN" altLang="en-US" sz="2800" b="1" dirty="0">
              <a:latin typeface="微软雅黑" panose="020B0503020204020204" pitchFamily="34" charset="-122"/>
            </a:endParaRPr>
          </a:p>
        </p:txBody>
      </p:sp>
      <p:sp>
        <p:nvSpPr>
          <p:cNvPr id="4" name="TextBox 43      (向天歌演示原创作品：www.TopPPT.cn)"/>
          <p:cNvSpPr txBox="1">
            <a:spLocks noChangeArrowheads="1"/>
          </p:cNvSpPr>
          <p:nvPr/>
        </p:nvSpPr>
        <p:spPr bwMode="auto">
          <a:xfrm>
            <a:off x="8832215" y="2780665"/>
            <a:ext cx="2992755" cy="3874770"/>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indent="0" algn="l">
              <a:lnSpc>
                <a:spcPct val="150000"/>
              </a:lnSpc>
              <a:buClrTx/>
              <a:buSzTx/>
              <a:buFont typeface="Wingdings" panose="05000000000000000000" charset="0"/>
              <a:buNone/>
            </a:pPr>
            <a:r>
              <a:rPr lang="zh-CN" altLang="en-US"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如讨论占考核权重，可点击</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任务</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讨论</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进行发布或回复话题</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a:p>
            <a:pPr marL="0" indent="0" algn="l">
              <a:lnSpc>
                <a:spcPct val="150000"/>
              </a:lnSpc>
              <a:buClrTx/>
              <a:buSzTx/>
              <a:buFont typeface="Wingdings" panose="05000000000000000000" charset="0"/>
              <a:buNone/>
            </a:pPr>
            <a:r>
              <a:rPr lang="zh-CN" altLang="en-US"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点击右上角的书写图标，可以进入</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写话题</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页面。</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a:p>
            <a:pPr marL="0" indent="0" algn="l">
              <a:lnSpc>
                <a:spcPct val="150000"/>
              </a:lnSpc>
              <a:buClrTx/>
              <a:buSzTx/>
              <a:buFont typeface="Wingdings" panose="05000000000000000000" charset="0"/>
              <a:buNone/>
            </a:pPr>
            <a:r>
              <a:rPr lang="zh-CN" altLang="en-US"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点击某个话题，可进入该话题进行评论。</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a:p>
            <a:pPr marL="0" indent="0" algn="l">
              <a:lnSpc>
                <a:spcPct val="150000"/>
              </a:lnSpc>
              <a:buClrTx/>
              <a:buSzTx/>
              <a:buFont typeface="Wingdings" panose="05000000000000000000" charset="0"/>
              <a:buNone/>
            </a:pPr>
            <a:r>
              <a:rPr lang="zh-CN" altLang="en-US"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长按自己回复的话题可复制、编辑、置顶、删除。</a:t>
            </a:r>
            <a:endParaRPr lang="zh-CN" altLang="en-US" sz="1800"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91770" y="755650"/>
            <a:ext cx="2609850" cy="5695950"/>
          </a:xfrm>
          <a:prstGeom prst="rect">
            <a:avLst/>
          </a:prstGeom>
        </p:spPr>
      </p:pic>
      <p:pic>
        <p:nvPicPr>
          <p:cNvPr id="6" name="图片 5"/>
          <p:cNvPicPr>
            <a:picLocks noChangeAspect="1"/>
          </p:cNvPicPr>
          <p:nvPr/>
        </p:nvPicPr>
        <p:blipFill>
          <a:blip r:embed="rId2"/>
          <a:stretch>
            <a:fillRect/>
          </a:stretch>
        </p:blipFill>
        <p:spPr>
          <a:xfrm>
            <a:off x="6024245" y="764540"/>
            <a:ext cx="2614930" cy="5686425"/>
          </a:xfrm>
          <a:prstGeom prst="rect">
            <a:avLst/>
          </a:prstGeom>
        </p:spPr>
      </p:pic>
      <p:pic>
        <p:nvPicPr>
          <p:cNvPr id="7" name="图片 6"/>
          <p:cNvPicPr>
            <a:picLocks noChangeAspect="1"/>
          </p:cNvPicPr>
          <p:nvPr/>
        </p:nvPicPr>
        <p:blipFill>
          <a:blip r:embed="rId3"/>
          <a:stretch>
            <a:fillRect/>
          </a:stretch>
        </p:blipFill>
        <p:spPr>
          <a:xfrm>
            <a:off x="3100705" y="745490"/>
            <a:ext cx="2624455" cy="5705475"/>
          </a:xfrm>
          <a:prstGeom prst="rect">
            <a:avLst/>
          </a:prstGeom>
        </p:spPr>
      </p:pic>
      <p:pic>
        <p:nvPicPr>
          <p:cNvPr id="8" name="图片 7"/>
          <p:cNvPicPr>
            <a:picLocks noChangeAspect="1"/>
          </p:cNvPicPr>
          <p:nvPr/>
        </p:nvPicPr>
        <p:blipFill>
          <a:blip r:embed="rId4"/>
          <a:srcRect t="2776"/>
          <a:stretch>
            <a:fillRect/>
          </a:stretch>
        </p:blipFill>
        <p:spPr>
          <a:xfrm>
            <a:off x="9120432" y="116205"/>
            <a:ext cx="2355850" cy="2626995"/>
          </a:xfrm>
          <a:prstGeom prst="rect">
            <a:avLst/>
          </a:prstGeom>
        </p:spPr>
      </p:pic>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8919" name="TextBox 42      (向天歌演示原创作品：www.TopPPT.cn)"/>
          <p:cNvSpPr txBox="1">
            <a:spLocks noChangeArrowheads="1"/>
          </p:cNvSpPr>
          <p:nvPr/>
        </p:nvSpPr>
        <p:spPr bwMode="auto">
          <a:xfrm>
            <a:off x="752475" y="233680"/>
            <a:ext cx="21297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作业</a:t>
            </a:r>
            <a:r>
              <a:rPr lang="en-US" altLang="zh-CN" sz="2800" b="1" dirty="0">
                <a:latin typeface="微软雅黑" panose="020B0503020204020204" pitchFamily="34" charset="-122"/>
              </a:rPr>
              <a:t>/</a:t>
            </a:r>
            <a:r>
              <a:rPr lang="zh-CN" altLang="en-US" sz="2800" b="1" dirty="0">
                <a:latin typeface="微软雅黑" panose="020B0503020204020204" pitchFamily="34" charset="-122"/>
              </a:rPr>
              <a:t>考试</a:t>
            </a:r>
            <a:endParaRPr lang="zh-CN" altLang="en-US" sz="2800" b="1" dirty="0">
              <a:latin typeface="微软雅黑" panose="020B0503020204020204" pitchFamily="34" charset="-122"/>
            </a:endParaRPr>
          </a:p>
        </p:txBody>
      </p:sp>
      <p:sp>
        <p:nvSpPr>
          <p:cNvPr id="32" name="Rectangle 31      (向天歌演示原创作品：www.TopPPT.cn)"/>
          <p:cNvSpPr/>
          <p:nvPr/>
        </p:nvSpPr>
        <p:spPr>
          <a:xfrm>
            <a:off x="8324215" y="1093057"/>
            <a:ext cx="3604433" cy="50293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4" name="TextBox 43      (向天歌演示原创作品：www.TopPPT.cn)"/>
          <p:cNvSpPr txBox="1">
            <a:spLocks noChangeArrowheads="1"/>
          </p:cNvSpPr>
          <p:nvPr/>
        </p:nvSpPr>
        <p:spPr bwMode="auto">
          <a:xfrm>
            <a:off x="8472264" y="1099319"/>
            <a:ext cx="3279739" cy="507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indent="0" algn="l">
              <a:lnSpc>
                <a:spcPct val="150000"/>
              </a:lnSpc>
              <a:buClrTx/>
              <a:buSzTx/>
              <a:buFont typeface="Wingdings" panose="05000000000000000000" charset="0"/>
              <a:buNone/>
            </a:pPr>
            <a:r>
              <a:rPr lang="zh-CN" altLang="en-US"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如果</a:t>
            </a:r>
            <a:r>
              <a:rPr lang="zh-CN" altLang="en-US" sz="1800" dirty="0">
                <a:solidFill>
                  <a:schemeClr val="bg1"/>
                </a:solidFill>
                <a:latin typeface="微软雅黑" panose="020B0503020204020204" pitchFamily="34" charset="-122"/>
                <a:ea typeface="微软雅黑" panose="020B0503020204020204" pitchFamily="34" charset="-122"/>
                <a:sym typeface="+mn-ea"/>
              </a:rPr>
              <a:t>作业</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考试占考核权重，可点击</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任务</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中的</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作业</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考试</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模块查看。</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a:p>
            <a:pPr marL="285750" indent="-285750" algn="l">
              <a:lnSpc>
                <a:spcPct val="150000"/>
              </a:lnSpc>
              <a:buClrTx/>
              <a:buSzTx/>
              <a:buFont typeface="Wingdings" panose="05000000000000000000" pitchFamily="2" charset="2"/>
              <a:buChar char="u"/>
            </a:pP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作业</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考试</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列表里会显示状态，蓝色的代表未结束，灰色代表已结束。</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a:p>
            <a:pPr marL="285750" indent="-285750" algn="l">
              <a:lnSpc>
                <a:spcPct val="150000"/>
              </a:lnSpc>
              <a:buClrTx/>
              <a:buSzTx/>
              <a:buFont typeface="Wingdings" panose="05000000000000000000" pitchFamily="2" charset="2"/>
              <a:buChar char="u"/>
            </a:pPr>
            <a:r>
              <a:rPr lang="zh-CN" altLang="en-US" sz="1800" dirty="0">
                <a:solidFill>
                  <a:schemeClr val="bg1"/>
                </a:solidFill>
                <a:latin typeface="微软雅黑" panose="020B0503020204020204" pitchFamily="34" charset="-122"/>
                <a:ea typeface="微软雅黑" panose="020B0503020204020204" pitchFamily="34" charset="-122"/>
                <a:sym typeface="+mn-ea"/>
              </a:rPr>
              <a:t>若老师发布了</a:t>
            </a:r>
            <a:r>
              <a:rPr lang="zh-CN" altLang="en-US" sz="1800" dirty="0">
                <a:solidFill>
                  <a:schemeClr val="bg1"/>
                </a:solidFill>
                <a:latin typeface="微软雅黑" panose="020B0503020204020204" pitchFamily="34" charset="-122"/>
                <a:ea typeface="微软雅黑" panose="020B0503020204020204" pitchFamily="34" charset="-122"/>
                <a:sym typeface="+mn-ea"/>
              </a:rPr>
              <a:t>作业</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考试</a:t>
            </a:r>
            <a:r>
              <a:rPr lang="zh-CN" altLang="en-US" sz="1800" dirty="0">
                <a:solidFill>
                  <a:schemeClr val="bg1"/>
                </a:solidFill>
                <a:latin typeface="微软雅黑" panose="020B0503020204020204" pitchFamily="34" charset="-122"/>
                <a:ea typeface="微软雅黑" panose="020B0503020204020204" pitchFamily="34" charset="-122"/>
                <a:sym typeface="+mn-ea"/>
              </a:rPr>
              <a:t>，在</a:t>
            </a:r>
            <a:r>
              <a:rPr lang="zh-CN" altLang="en-US" sz="1800" dirty="0">
                <a:solidFill>
                  <a:schemeClr val="bg1"/>
                </a:solidFill>
                <a:latin typeface="微软雅黑" panose="020B0503020204020204" pitchFamily="34" charset="-122"/>
                <a:ea typeface="微软雅黑" panose="020B0503020204020204" pitchFamily="34" charset="-122"/>
                <a:sym typeface="+mn-ea"/>
              </a:rPr>
              <a:t>作业</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考试</a:t>
            </a:r>
            <a:r>
              <a:rPr lang="zh-CN" altLang="en-US" sz="1800" dirty="0">
                <a:solidFill>
                  <a:schemeClr val="bg1"/>
                </a:solidFill>
                <a:latin typeface="微软雅黑" panose="020B0503020204020204" pitchFamily="34" charset="-122"/>
                <a:ea typeface="微软雅黑" panose="020B0503020204020204" pitchFamily="34" charset="-122"/>
                <a:sym typeface="+mn-ea"/>
              </a:rPr>
              <a:t>列表中会有显示，如无</a:t>
            </a:r>
            <a:r>
              <a:rPr lang="zh-CN" altLang="en-US" sz="1800" dirty="0">
                <a:solidFill>
                  <a:schemeClr val="bg1"/>
                </a:solidFill>
                <a:latin typeface="微软雅黑" panose="020B0503020204020204" pitchFamily="34" charset="-122"/>
                <a:ea typeface="微软雅黑" panose="020B0503020204020204" pitchFamily="34" charset="-122"/>
                <a:sym typeface="+mn-ea"/>
              </a:rPr>
              <a:t>作业</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考试</a:t>
            </a:r>
            <a:r>
              <a:rPr lang="zh-CN" altLang="en-US" sz="1800" dirty="0">
                <a:solidFill>
                  <a:schemeClr val="bg1"/>
                </a:solidFill>
                <a:latin typeface="微软雅黑" panose="020B0503020204020204" pitchFamily="34" charset="-122"/>
                <a:ea typeface="微软雅黑" panose="020B0503020204020204" pitchFamily="34" charset="-122"/>
                <a:sym typeface="+mn-ea"/>
              </a:rPr>
              <a:t>信息，则表示老师还未发布，耐心等待教师发放或关注学校相关通知。</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1"/>
          <a:stretch>
            <a:fillRect/>
          </a:stretch>
        </p:blipFill>
        <p:spPr>
          <a:xfrm>
            <a:off x="119380" y="755650"/>
            <a:ext cx="2619375" cy="5686425"/>
          </a:xfrm>
          <a:prstGeom prst="rect">
            <a:avLst/>
          </a:prstGeom>
        </p:spPr>
      </p:pic>
      <p:pic>
        <p:nvPicPr>
          <p:cNvPr id="5" name="图片 4"/>
          <p:cNvPicPr>
            <a:picLocks noChangeAspect="1"/>
          </p:cNvPicPr>
          <p:nvPr/>
        </p:nvPicPr>
        <p:blipFill>
          <a:blip r:embed="rId2"/>
          <a:stretch>
            <a:fillRect/>
          </a:stretch>
        </p:blipFill>
        <p:spPr>
          <a:xfrm>
            <a:off x="5592445" y="764540"/>
            <a:ext cx="2609850" cy="5686425"/>
          </a:xfrm>
          <a:prstGeom prst="rect">
            <a:avLst/>
          </a:prstGeom>
        </p:spPr>
      </p:pic>
      <p:pic>
        <p:nvPicPr>
          <p:cNvPr id="6" name="图片 5"/>
          <p:cNvPicPr>
            <a:picLocks noChangeAspect="1"/>
          </p:cNvPicPr>
          <p:nvPr/>
        </p:nvPicPr>
        <p:blipFill>
          <a:blip r:embed="rId3"/>
          <a:stretch>
            <a:fillRect/>
          </a:stretch>
        </p:blipFill>
        <p:spPr>
          <a:xfrm>
            <a:off x="2855595" y="764540"/>
            <a:ext cx="2614930" cy="5686425"/>
          </a:xfrm>
          <a:prstGeom prst="rect">
            <a:avLst/>
          </a:prstGeom>
        </p:spPr>
      </p:pic>
    </p:spTree>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8919" name="TextBox 42      (向天歌演示原创作品：www.TopPPT.cn)"/>
          <p:cNvSpPr txBox="1">
            <a:spLocks noChangeArrowheads="1"/>
          </p:cNvSpPr>
          <p:nvPr/>
        </p:nvSpPr>
        <p:spPr bwMode="auto">
          <a:xfrm>
            <a:off x="752475" y="233680"/>
            <a:ext cx="21297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考试</a:t>
            </a:r>
            <a:endParaRPr lang="zh-CN" altLang="en-US" sz="2800" b="1" dirty="0">
              <a:latin typeface="微软雅黑" panose="020B0503020204020204" pitchFamily="34" charset="-122"/>
            </a:endParaRPr>
          </a:p>
        </p:txBody>
      </p:sp>
      <p:sp>
        <p:nvSpPr>
          <p:cNvPr id="32" name="Rectangle 31      (向天歌演示原创作品：www.TopPPT.cn)"/>
          <p:cNvSpPr/>
          <p:nvPr/>
        </p:nvSpPr>
        <p:spPr>
          <a:xfrm>
            <a:off x="7752184" y="1408249"/>
            <a:ext cx="3764052" cy="404150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4" name="TextBox 43      (向天歌演示原创作品：www.TopPPT.cn)"/>
          <p:cNvSpPr txBox="1">
            <a:spLocks noChangeArrowheads="1"/>
          </p:cNvSpPr>
          <p:nvPr/>
        </p:nvSpPr>
        <p:spPr bwMode="auto">
          <a:xfrm>
            <a:off x="7752184" y="1537552"/>
            <a:ext cx="3625215" cy="378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285750" indent="-285750" algn="l">
              <a:lnSpc>
                <a:spcPct val="150000"/>
              </a:lnSpc>
              <a:buClrTx/>
              <a:buSzTx/>
              <a:buFont typeface="Wingdings" panose="05000000000000000000" charset="0"/>
              <a:buChar char="u"/>
            </a:pPr>
            <a:r>
              <a:rPr lang="zh-CN" altLang="en-US" sz="1800" dirty="0">
                <a:solidFill>
                  <a:schemeClr val="bg1"/>
                </a:solidFill>
                <a:latin typeface="微软雅黑" panose="020B0503020204020204" pitchFamily="34" charset="-122"/>
                <a:ea typeface="微软雅黑" panose="020B0503020204020204" pitchFamily="34" charset="-122"/>
              </a:rPr>
              <a:t>如打开考试，提示</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该试卷只允许在电脑考试客户端考试</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，说明您学校组织集中考试，建议您关注学校相关通知，并按要求参加考试。</a:t>
            </a:r>
            <a:endParaRPr lang="en-US" altLang="zh-CN" sz="1800" dirty="0">
              <a:solidFill>
                <a:schemeClr val="bg1"/>
              </a:solidFill>
              <a:latin typeface="微软雅黑" panose="020B0503020204020204" pitchFamily="34" charset="-122"/>
              <a:ea typeface="微软雅黑" panose="020B0503020204020204" pitchFamily="34" charset="-122"/>
            </a:endParaRPr>
          </a:p>
          <a:p>
            <a:pPr marL="285750" indent="-285750" algn="l">
              <a:lnSpc>
                <a:spcPct val="150000"/>
              </a:lnSpc>
              <a:buClrTx/>
              <a:buSzTx/>
              <a:buFont typeface="Wingdings" panose="05000000000000000000" charset="0"/>
              <a:buChar char="u"/>
            </a:pPr>
            <a:r>
              <a:rPr lang="zh-CN" altLang="en-US" sz="1800" dirty="0">
                <a:solidFill>
                  <a:schemeClr val="bg1"/>
                </a:solidFill>
                <a:latin typeface="微软雅黑" panose="020B0503020204020204" pitchFamily="34" charset="-122"/>
                <a:ea typeface="微软雅黑" panose="020B0503020204020204" pitchFamily="34" charset="-122"/>
              </a:rPr>
              <a:t>如打开考试，提示</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考试尚未开始</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，说明考试时间还未到，请记好下方显示的考试时间，及时参加，以免错过考试。</a:t>
            </a:r>
            <a:endParaRPr lang="zh-CN" altLang="en-US" sz="1800"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11225" y="764540"/>
            <a:ext cx="2614930" cy="5676900"/>
          </a:xfrm>
          <a:prstGeom prst="rect">
            <a:avLst/>
          </a:prstGeom>
        </p:spPr>
      </p:pic>
      <p:pic>
        <p:nvPicPr>
          <p:cNvPr id="5" name="图片 4"/>
          <p:cNvPicPr>
            <a:picLocks noChangeAspect="1"/>
          </p:cNvPicPr>
          <p:nvPr/>
        </p:nvPicPr>
        <p:blipFill>
          <a:blip r:embed="rId2"/>
          <a:stretch>
            <a:fillRect/>
          </a:stretch>
        </p:blipFill>
        <p:spPr>
          <a:xfrm>
            <a:off x="4583430" y="755650"/>
            <a:ext cx="2609850" cy="5676900"/>
          </a:xfrm>
          <a:prstGeom prst="rect">
            <a:avLst/>
          </a:prstGeom>
        </p:spPr>
      </p:pic>
    </p:spTree>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8919" name="TextBox 42      (向天歌演示原创作品：www.TopPPT.cn)"/>
          <p:cNvSpPr txBox="1">
            <a:spLocks noChangeArrowheads="1"/>
          </p:cNvSpPr>
          <p:nvPr/>
        </p:nvSpPr>
        <p:spPr bwMode="auto">
          <a:xfrm>
            <a:off x="752475" y="233680"/>
            <a:ext cx="21297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考试</a:t>
            </a:r>
            <a:endParaRPr lang="zh-CN" altLang="en-US" sz="2800" b="1" dirty="0">
              <a:latin typeface="微软雅黑" panose="020B0503020204020204" pitchFamily="34" charset="-122"/>
            </a:endParaRPr>
          </a:p>
        </p:txBody>
      </p:sp>
      <p:sp>
        <p:nvSpPr>
          <p:cNvPr id="4" name="TextBox 43      (向天歌演示原创作品：www.TopPPT.cn)"/>
          <p:cNvSpPr txBox="1">
            <a:spLocks noChangeArrowheads="1"/>
          </p:cNvSpPr>
          <p:nvPr/>
        </p:nvSpPr>
        <p:spPr bwMode="auto">
          <a:xfrm>
            <a:off x="8304465" y="706556"/>
            <a:ext cx="3672378" cy="5492750"/>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indent="0" algn="l">
              <a:lnSpc>
                <a:spcPct val="150000"/>
              </a:lnSpc>
              <a:buClrTx/>
              <a:buSzTx/>
              <a:buFont typeface="Wingdings" panose="05000000000000000000" charset="0"/>
              <a:buNone/>
            </a:pPr>
            <a:r>
              <a:rPr lang="zh-CN" altLang="en-US"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打开考试，点击</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开始考试</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可进入答题页面进行作答。</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a:p>
            <a:pPr marL="285750" indent="-285750" algn="l">
              <a:lnSpc>
                <a:spcPct val="150000"/>
              </a:lnSpc>
              <a:buClrTx/>
              <a:buSzTx/>
              <a:buFont typeface="Wingdings" panose="05000000000000000000" pitchFamily="2" charset="2"/>
              <a:buChar char="u"/>
            </a:pPr>
            <a:r>
              <a:rPr lang="zh-CN" altLang="en-US" sz="1800" dirty="0">
                <a:solidFill>
                  <a:schemeClr val="bg1"/>
                </a:solidFill>
                <a:latin typeface="微软雅黑" panose="020B0503020204020204" pitchFamily="34" charset="-122"/>
                <a:ea typeface="微软雅黑" panose="020B0503020204020204" pitchFamily="34" charset="-122"/>
                <a:sym typeface="+mn-ea"/>
              </a:rPr>
              <a:t>如提示</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该考试教师已设置章节任务点未完成</a:t>
            </a:r>
            <a:r>
              <a:rPr lang="en-US" altLang="zh-CN" sz="1800" dirty="0">
                <a:solidFill>
                  <a:schemeClr val="bg1"/>
                </a:solidFill>
                <a:latin typeface="微软雅黑" panose="020B0503020204020204" pitchFamily="34" charset="-122"/>
                <a:ea typeface="微软雅黑" panose="020B0503020204020204" pitchFamily="34" charset="-122"/>
                <a:sym typeface="+mn-ea"/>
              </a:rPr>
              <a:t>90%</a:t>
            </a:r>
            <a:r>
              <a:rPr lang="zh-CN" altLang="en-US" sz="1800" dirty="0">
                <a:solidFill>
                  <a:schemeClr val="bg1"/>
                </a:solidFill>
                <a:latin typeface="微软雅黑" panose="020B0503020204020204" pitchFamily="34" charset="-122"/>
                <a:ea typeface="微软雅黑" panose="020B0503020204020204" pitchFamily="34" charset="-122"/>
                <a:sym typeface="+mn-ea"/>
              </a:rPr>
              <a:t>，不能参加考试</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，说明您课程完成的任务点不够，无法参加考试。</a:t>
            </a:r>
            <a:endParaRPr lang="en-US" altLang="zh-CN" sz="1800" dirty="0">
              <a:solidFill>
                <a:schemeClr val="bg1"/>
              </a:solidFill>
              <a:latin typeface="微软雅黑" panose="020B0503020204020204" pitchFamily="34" charset="-122"/>
              <a:ea typeface="微软雅黑" panose="020B0503020204020204" pitchFamily="34" charset="-122"/>
              <a:sym typeface="+mn-ea"/>
            </a:endParaRPr>
          </a:p>
          <a:p>
            <a:pPr marL="285750" indent="-285750" algn="l">
              <a:lnSpc>
                <a:spcPct val="150000"/>
              </a:lnSpc>
              <a:buClrTx/>
              <a:buSzTx/>
              <a:buFont typeface="Wingdings" panose="05000000000000000000" pitchFamily="2" charset="2"/>
              <a:buChar char="u"/>
            </a:pPr>
            <a:r>
              <a:rPr lang="zh-CN" altLang="en-US" dirty="0">
                <a:solidFill>
                  <a:schemeClr val="bg1"/>
                </a:solidFill>
                <a:latin typeface="微软雅黑" panose="020B0503020204020204" pitchFamily="34" charset="-122"/>
                <a:ea typeface="微软雅黑" panose="020B0503020204020204" pitchFamily="34" charset="-122"/>
                <a:sym typeface="+mn-ea"/>
              </a:rPr>
              <a:t>如</a:t>
            </a:r>
            <a:r>
              <a:rPr lang="zh-CN" altLang="en-US" sz="1800" dirty="0">
                <a:solidFill>
                  <a:schemeClr val="bg1"/>
                </a:solidFill>
                <a:latin typeface="微软雅黑" panose="020B0503020204020204" pitchFamily="34" charset="-122"/>
                <a:ea typeface="微软雅黑" panose="020B0503020204020204" pitchFamily="34" charset="-122"/>
                <a:sym typeface="+mn-ea"/>
              </a:rPr>
              <a:t>课程还在学习时间内，请尽快完成。</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a:p>
            <a:pPr marL="285750" indent="-285750" algn="l">
              <a:lnSpc>
                <a:spcPct val="150000"/>
              </a:lnSpc>
              <a:buClrTx/>
              <a:buSzTx/>
              <a:buFont typeface="Wingdings" panose="05000000000000000000" pitchFamily="2" charset="2"/>
              <a:buChar char="u"/>
            </a:pPr>
            <a:r>
              <a:rPr lang="zh-CN" altLang="en-US" sz="1800" dirty="0">
                <a:solidFill>
                  <a:schemeClr val="bg1"/>
                </a:solidFill>
                <a:latin typeface="微软雅黑" panose="020B0503020204020204" pitchFamily="34" charset="-122"/>
                <a:ea typeface="微软雅黑" panose="020B0503020204020204" pitchFamily="34" charset="-122"/>
                <a:sym typeface="+mn-ea"/>
              </a:rPr>
              <a:t>如课程已结课，学习将不再记录，无法参加考试，请关注您学校之后的课程考试安排。</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a:p>
            <a:pPr marL="0" indent="0" algn="l">
              <a:lnSpc>
                <a:spcPct val="150000"/>
              </a:lnSpc>
              <a:buClrTx/>
              <a:buSzTx/>
              <a:buFont typeface="Wingdings" panose="05000000000000000000" charset="0"/>
              <a:buNone/>
            </a:pPr>
            <a:r>
              <a:rPr lang="zh-CN" altLang="en-US" sz="1800" dirty="0">
                <a:solidFill>
                  <a:srgbClr val="FF0000"/>
                </a:solidFill>
                <a:latin typeface="微软雅黑" panose="020B0503020204020204" pitchFamily="34" charset="-122"/>
                <a:ea typeface="微软雅黑" panose="020B0503020204020204" pitchFamily="34" charset="-122"/>
                <a:sym typeface="+mn-ea"/>
              </a:rPr>
              <a:t>备注</a:t>
            </a:r>
            <a:r>
              <a:rPr lang="zh-CN" altLang="en-US" sz="1800" dirty="0">
                <a:solidFill>
                  <a:schemeClr val="bg1"/>
                </a:solidFill>
                <a:latin typeface="微软雅黑" panose="020B0503020204020204" pitchFamily="34" charset="-122"/>
                <a:ea typeface="微软雅黑" panose="020B0503020204020204" pitchFamily="34" charset="-122"/>
                <a:sym typeface="+mn-ea"/>
              </a:rPr>
              <a:t>：请不要</a:t>
            </a:r>
            <a:r>
              <a:rPr lang="zh-CN" altLang="en-US" sz="1800" dirty="0">
                <a:solidFill>
                  <a:srgbClr val="FF0000"/>
                </a:solidFill>
                <a:latin typeface="微软雅黑" panose="020B0503020204020204" pitchFamily="34" charset="-122"/>
                <a:ea typeface="微软雅黑" panose="020B0503020204020204" pitchFamily="34" charset="-122"/>
                <a:sym typeface="+mn-ea"/>
              </a:rPr>
              <a:t>中途离开考试</a:t>
            </a:r>
            <a:r>
              <a:rPr lang="zh-CN" altLang="en-US" sz="1800" dirty="0">
                <a:solidFill>
                  <a:schemeClr val="bg1"/>
                </a:solidFill>
                <a:latin typeface="微软雅黑" panose="020B0503020204020204" pitchFamily="34" charset="-122"/>
                <a:ea typeface="微软雅黑" panose="020B0503020204020204" pitchFamily="34" charset="-122"/>
                <a:sym typeface="+mn-ea"/>
              </a:rPr>
              <a:t>界面，离开或退出考试界面</a:t>
            </a:r>
            <a:r>
              <a:rPr lang="zh-CN" altLang="en-US" sz="1800" dirty="0">
                <a:solidFill>
                  <a:srgbClr val="FF0000"/>
                </a:solidFill>
                <a:latin typeface="微软雅黑" panose="020B0503020204020204" pitchFamily="34" charset="-122"/>
                <a:ea typeface="微软雅黑" panose="020B0503020204020204" pitchFamily="34" charset="-122"/>
                <a:sym typeface="+mn-ea"/>
              </a:rPr>
              <a:t>会继续计时</a:t>
            </a:r>
            <a:r>
              <a:rPr lang="zh-CN" altLang="en-US" sz="1800" dirty="0">
                <a:solidFill>
                  <a:schemeClr val="bg1"/>
                </a:solidFill>
                <a:latin typeface="微软雅黑" panose="020B0503020204020204" pitchFamily="34" charset="-122"/>
                <a:ea typeface="微软雅黑" panose="020B0503020204020204" pitchFamily="34" charset="-122"/>
                <a:sym typeface="+mn-ea"/>
              </a:rPr>
              <a:t>。</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47625" y="688975"/>
            <a:ext cx="2590800" cy="5657850"/>
          </a:xfrm>
          <a:prstGeom prst="rect">
            <a:avLst/>
          </a:prstGeom>
        </p:spPr>
      </p:pic>
      <p:pic>
        <p:nvPicPr>
          <p:cNvPr id="6" name="图片 5"/>
          <p:cNvPicPr>
            <a:picLocks noChangeAspect="1"/>
          </p:cNvPicPr>
          <p:nvPr/>
        </p:nvPicPr>
        <p:blipFill>
          <a:blip r:embed="rId2"/>
          <a:stretch>
            <a:fillRect/>
          </a:stretch>
        </p:blipFill>
        <p:spPr>
          <a:xfrm>
            <a:off x="2753995" y="688975"/>
            <a:ext cx="2600325" cy="5681980"/>
          </a:xfrm>
          <a:prstGeom prst="rect">
            <a:avLst/>
          </a:prstGeom>
        </p:spPr>
      </p:pic>
      <p:pic>
        <p:nvPicPr>
          <p:cNvPr id="7" name="图片 6"/>
          <p:cNvPicPr>
            <a:picLocks noChangeAspect="1"/>
          </p:cNvPicPr>
          <p:nvPr/>
        </p:nvPicPr>
        <p:blipFill>
          <a:blip r:embed="rId3"/>
          <a:stretch>
            <a:fillRect/>
          </a:stretch>
        </p:blipFill>
        <p:spPr>
          <a:xfrm>
            <a:off x="5469255" y="669925"/>
            <a:ext cx="2624455" cy="5676900"/>
          </a:xfrm>
          <a:prstGeom prst="rect">
            <a:avLst/>
          </a:prstGeom>
        </p:spPr>
      </p:pic>
    </p:spTree>
    <p:custDataLst>
      <p:tags r:id="rId4"/>
    </p:custData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5" name="Rectangle 4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6" name="Rectangle 5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5125" name="TextBox 6      (向天歌演示原创作品：www.TopPPT.cn)"/>
          <p:cNvSpPr txBox="1">
            <a:spLocks noChangeArrowheads="1"/>
          </p:cNvSpPr>
          <p:nvPr/>
        </p:nvSpPr>
        <p:spPr bwMode="auto">
          <a:xfrm>
            <a:off x="681355" y="233045"/>
            <a:ext cx="105537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目录</a:t>
            </a:r>
            <a:endParaRPr lang="zh-CN" altLang="en-US" sz="2800" b="1">
              <a:latin typeface="微软雅黑" panose="020B0503020204020204" pitchFamily="34" charset="-122"/>
              <a:ea typeface="微软雅黑" panose="020B0503020204020204" pitchFamily="34" charset="-122"/>
            </a:endParaRPr>
          </a:p>
        </p:txBody>
      </p:sp>
      <p:sp>
        <p:nvSpPr>
          <p:cNvPr id="17" name="Rectangle 16      (向天歌演示原创作品：www.TopPPT.cn)"/>
          <p:cNvSpPr/>
          <p:nvPr/>
        </p:nvSpPr>
        <p:spPr>
          <a:xfrm>
            <a:off x="1692910" y="2192020"/>
            <a:ext cx="3710305" cy="79375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rgbClr val="21A3D0"/>
              </a:solidFill>
              <a:ea typeface="微软雅黑" panose="020B0503020204020204" pitchFamily="34" charset="-122"/>
            </a:endParaRPr>
          </a:p>
        </p:txBody>
      </p:sp>
      <p:sp>
        <p:nvSpPr>
          <p:cNvPr id="18" name="Rectangle 17      (向天歌演示原创作品：www.TopPPT.cn)"/>
          <p:cNvSpPr/>
          <p:nvPr/>
        </p:nvSpPr>
        <p:spPr>
          <a:xfrm>
            <a:off x="1692910" y="3055620"/>
            <a:ext cx="3709670" cy="79375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9" name="Rectangle 8      (向天歌演示原创作品：www.TopPPT.cn)"/>
          <p:cNvSpPr/>
          <p:nvPr/>
        </p:nvSpPr>
        <p:spPr>
          <a:xfrm>
            <a:off x="1692910" y="3925570"/>
            <a:ext cx="3709670" cy="79375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10" name="Rectangle 9      (向天歌演示原创作品：www.TopPPT.cn)"/>
          <p:cNvSpPr/>
          <p:nvPr/>
        </p:nvSpPr>
        <p:spPr>
          <a:xfrm>
            <a:off x="1682750" y="4798060"/>
            <a:ext cx="3719830" cy="79184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 name="Rectangle 1      (向天歌演示原创作品：www.TopPPT.cn)"/>
          <p:cNvSpPr/>
          <p:nvPr/>
        </p:nvSpPr>
        <p:spPr>
          <a:xfrm>
            <a:off x="756285" y="2192060"/>
            <a:ext cx="868363" cy="792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rPr>
              <a:t>1</a:t>
            </a:r>
            <a:endPar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3" name="Rectangle 12      (向天歌演示原创作品：www.TopPPT.cn)"/>
          <p:cNvSpPr/>
          <p:nvPr/>
        </p:nvSpPr>
        <p:spPr>
          <a:xfrm>
            <a:off x="757873" y="3055660"/>
            <a:ext cx="868362" cy="792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dirty="0">
                <a:solidFill>
                  <a:schemeClr val="tx1">
                    <a:lumMod val="95000"/>
                    <a:lumOff val="5000"/>
                  </a:schemeClr>
                </a:solidFill>
                <a:latin typeface="微软雅黑" panose="020B0503020204020204" pitchFamily="34" charset="-122"/>
                <a:ea typeface="微软雅黑" panose="020B0503020204020204" pitchFamily="34" charset="-122"/>
                <a:sym typeface="+mn-ea"/>
              </a:rPr>
              <a:t>2</a:t>
            </a:r>
            <a:endParaRPr lang="en-US" sz="4000" dirty="0">
              <a:latin typeface="微软雅黑" panose="020B0503020204020204" pitchFamily="34" charset="-122"/>
              <a:ea typeface="微软雅黑" panose="020B0503020204020204" pitchFamily="34" charset="-122"/>
            </a:endParaRPr>
          </a:p>
        </p:txBody>
      </p:sp>
      <p:sp>
        <p:nvSpPr>
          <p:cNvPr id="14" name="Rectangle 13      (向天歌演示原创作品：www.TopPPT.cn)"/>
          <p:cNvSpPr/>
          <p:nvPr/>
        </p:nvSpPr>
        <p:spPr>
          <a:xfrm>
            <a:off x="756285" y="3925610"/>
            <a:ext cx="868363" cy="790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dirty="0">
                <a:solidFill>
                  <a:schemeClr val="tx1">
                    <a:lumMod val="95000"/>
                    <a:lumOff val="5000"/>
                  </a:schemeClr>
                </a:solidFill>
                <a:latin typeface="微软雅黑" panose="020B0503020204020204" pitchFamily="34" charset="-122"/>
                <a:ea typeface="微软雅黑" panose="020B0503020204020204" pitchFamily="34" charset="-122"/>
                <a:sym typeface="+mn-ea"/>
              </a:rPr>
              <a:t>3</a:t>
            </a:r>
            <a:endParaRPr lang="en-US" sz="4000" dirty="0">
              <a:latin typeface="微软雅黑" panose="020B0503020204020204" pitchFamily="34" charset="-122"/>
              <a:ea typeface="微软雅黑" panose="020B0503020204020204" pitchFamily="34" charset="-122"/>
            </a:endParaRPr>
          </a:p>
        </p:txBody>
      </p:sp>
      <p:sp>
        <p:nvSpPr>
          <p:cNvPr id="15" name="Rectangle 14      (向天歌演示原创作品：www.TopPPT.cn)"/>
          <p:cNvSpPr/>
          <p:nvPr/>
        </p:nvSpPr>
        <p:spPr>
          <a:xfrm>
            <a:off x="765810" y="4793972"/>
            <a:ext cx="869950" cy="7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dirty="0">
                <a:solidFill>
                  <a:schemeClr val="tx1">
                    <a:lumMod val="95000"/>
                    <a:lumOff val="5000"/>
                  </a:schemeClr>
                </a:solidFill>
                <a:latin typeface="微软雅黑" panose="020B0503020204020204" pitchFamily="34" charset="-122"/>
                <a:ea typeface="微软雅黑" panose="020B0503020204020204" pitchFamily="34" charset="-122"/>
                <a:sym typeface="+mn-ea"/>
              </a:rPr>
              <a:t>4</a:t>
            </a:r>
            <a:endParaRPr lang="en-US" sz="4000" dirty="0">
              <a:latin typeface="微软雅黑" panose="020B0503020204020204" pitchFamily="34" charset="-122"/>
              <a:ea typeface="微软雅黑" panose="020B0503020204020204" pitchFamily="34" charset="-122"/>
            </a:endParaRPr>
          </a:p>
        </p:txBody>
      </p:sp>
      <p:sp>
        <p:nvSpPr>
          <p:cNvPr id="5136" name="TextBox 21      (向天歌演示原创作品：www.TopPPT.cn)"/>
          <p:cNvSpPr txBox="1">
            <a:spLocks noChangeArrowheads="1"/>
          </p:cNvSpPr>
          <p:nvPr/>
        </p:nvSpPr>
        <p:spPr bwMode="auto">
          <a:xfrm>
            <a:off x="2000885" y="2395220"/>
            <a:ext cx="304419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chemeClr val="bg1"/>
                </a:solidFill>
                <a:latin typeface="微软雅黑" panose="020B0503020204020204" pitchFamily="34" charset="-122"/>
                <a:ea typeface="微软雅黑" panose="020B0503020204020204" pitchFamily="34" charset="-122"/>
              </a:rPr>
              <a:t>下载、登录、认证</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32" name="Rectangle 16      (向天歌演示原创作品：www.TopPPT.cn)"/>
          <p:cNvSpPr/>
          <p:nvPr/>
        </p:nvSpPr>
        <p:spPr>
          <a:xfrm>
            <a:off x="7400925" y="2190115"/>
            <a:ext cx="3710305" cy="79375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rgbClr val="21A3D0"/>
              </a:solidFill>
              <a:ea typeface="微软雅黑" panose="020B0503020204020204" pitchFamily="34" charset="-122"/>
            </a:endParaRPr>
          </a:p>
        </p:txBody>
      </p:sp>
      <p:sp>
        <p:nvSpPr>
          <p:cNvPr id="5137" name="TextBox 42      (向天歌演示原创作品：www.TopPPT.cn)"/>
          <p:cNvSpPr txBox="1">
            <a:spLocks noChangeArrowheads="1"/>
          </p:cNvSpPr>
          <p:nvPr/>
        </p:nvSpPr>
        <p:spPr bwMode="auto">
          <a:xfrm>
            <a:off x="2000885" y="3185795"/>
            <a:ext cx="177292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chemeClr val="bg1"/>
                </a:solidFill>
                <a:latin typeface="微软雅黑" panose="020B0503020204020204" pitchFamily="34" charset="-122"/>
                <a:ea typeface="微软雅黑" panose="020B0503020204020204" pitchFamily="34" charset="-122"/>
              </a:rPr>
              <a:t>退课</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5138" name="TextBox 43      (向天歌演示原创作品：www.TopPPT.cn)"/>
          <p:cNvSpPr txBox="1">
            <a:spLocks noChangeArrowheads="1"/>
          </p:cNvSpPr>
          <p:nvPr/>
        </p:nvSpPr>
        <p:spPr bwMode="auto">
          <a:xfrm>
            <a:off x="2000885" y="4119245"/>
            <a:ext cx="22275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chemeClr val="bg1"/>
                </a:solidFill>
                <a:latin typeface="微软雅黑" panose="020B0503020204020204" pitchFamily="34" charset="-122"/>
                <a:ea typeface="微软雅黑" panose="020B0503020204020204" pitchFamily="34" charset="-122"/>
              </a:rPr>
              <a:t>查看考核</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5139" name="TextBox 44      (向天歌演示原创作品：www.TopPPT.cn)"/>
          <p:cNvSpPr txBox="1">
            <a:spLocks noChangeArrowheads="1"/>
          </p:cNvSpPr>
          <p:nvPr/>
        </p:nvSpPr>
        <p:spPr bwMode="auto">
          <a:xfrm>
            <a:off x="2000885" y="4963795"/>
            <a:ext cx="328739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chemeClr val="bg1"/>
                </a:solidFill>
                <a:latin typeface="微软雅黑" panose="020B0503020204020204" pitchFamily="34" charset="-122"/>
                <a:ea typeface="微软雅黑" panose="020B0503020204020204" pitchFamily="34" charset="-122"/>
              </a:rPr>
              <a:t>观看视频</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3" name="Rectangle 9      (向天歌演示原创作品：www.TopPPT.cn)"/>
          <p:cNvSpPr/>
          <p:nvPr/>
        </p:nvSpPr>
        <p:spPr>
          <a:xfrm>
            <a:off x="1682750" y="5640705"/>
            <a:ext cx="3719830" cy="79184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7" name="Rectangle 14      (向天歌演示原创作品：www.TopPPT.cn)"/>
          <p:cNvSpPr/>
          <p:nvPr/>
        </p:nvSpPr>
        <p:spPr>
          <a:xfrm>
            <a:off x="749300" y="5638522"/>
            <a:ext cx="869950" cy="7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dirty="0">
                <a:solidFill>
                  <a:schemeClr val="tx1">
                    <a:lumMod val="95000"/>
                    <a:lumOff val="5000"/>
                  </a:schemeClr>
                </a:solidFill>
                <a:latin typeface="微软雅黑" panose="020B0503020204020204" pitchFamily="34" charset="-122"/>
                <a:ea typeface="微软雅黑" panose="020B0503020204020204" pitchFamily="34" charset="-122"/>
                <a:sym typeface="+mn-ea"/>
              </a:rPr>
              <a:t>5</a:t>
            </a:r>
            <a:endParaRPr lang="en-US" sz="4000" dirty="0">
              <a:latin typeface="微软雅黑" panose="020B0503020204020204" pitchFamily="34" charset="-122"/>
              <a:ea typeface="微软雅黑" panose="020B0503020204020204" pitchFamily="34" charset="-122"/>
            </a:endParaRPr>
          </a:p>
        </p:txBody>
      </p:sp>
      <p:sp>
        <p:nvSpPr>
          <p:cNvPr id="8" name="TextBox 44      (向天歌演示原创作品：www.TopPPT.cn)"/>
          <p:cNvSpPr txBox="1">
            <a:spLocks noChangeArrowheads="1"/>
          </p:cNvSpPr>
          <p:nvPr/>
        </p:nvSpPr>
        <p:spPr bwMode="auto">
          <a:xfrm>
            <a:off x="2000885" y="5794375"/>
            <a:ext cx="34023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chemeClr val="bg1"/>
                </a:solidFill>
                <a:latin typeface="微软雅黑" panose="020B0503020204020204" pitchFamily="34" charset="-122"/>
                <a:ea typeface="微软雅黑" panose="020B0503020204020204" pitchFamily="34" charset="-122"/>
              </a:rPr>
              <a:t>章节测验</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1" name="矩形 10"/>
          <p:cNvSpPr/>
          <p:nvPr/>
        </p:nvSpPr>
        <p:spPr>
          <a:xfrm>
            <a:off x="0" y="861060"/>
            <a:ext cx="12192000" cy="9721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zh-CN" altLang="en-US" sz="4800" dirty="0">
                <a:solidFill>
                  <a:prstClr val="white"/>
                </a:solidFill>
                <a:latin typeface="宋体" panose="02010600030101010101" pitchFamily="2" charset="-122"/>
                <a:ea typeface="宋体" panose="02010600030101010101" pitchFamily="2" charset="-122"/>
              </a:rPr>
              <a:t>移动端学习</a:t>
            </a:r>
            <a:endParaRPr lang="zh-CN" altLang="en-US" sz="4800" dirty="0">
              <a:solidFill>
                <a:prstClr val="white"/>
              </a:solidFill>
              <a:latin typeface="宋体" panose="02010600030101010101" pitchFamily="2" charset="-122"/>
              <a:ea typeface="宋体" panose="02010600030101010101" pitchFamily="2" charset="-122"/>
            </a:endParaRPr>
          </a:p>
        </p:txBody>
      </p:sp>
      <p:sp>
        <p:nvSpPr>
          <p:cNvPr id="16" name="Rectangle 17      (向天歌演示原创作品：www.TopPPT.cn)"/>
          <p:cNvSpPr/>
          <p:nvPr/>
        </p:nvSpPr>
        <p:spPr>
          <a:xfrm>
            <a:off x="7400925" y="3055620"/>
            <a:ext cx="3710940" cy="79375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19" name="Rectangle 8      (向天歌演示原创作品：www.TopPPT.cn)"/>
          <p:cNvSpPr/>
          <p:nvPr/>
        </p:nvSpPr>
        <p:spPr>
          <a:xfrm>
            <a:off x="7400925" y="3925570"/>
            <a:ext cx="3709670" cy="79375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0" name="Rectangle 9      (向天歌演示原创作品：www.TopPPT.cn)"/>
          <p:cNvSpPr/>
          <p:nvPr/>
        </p:nvSpPr>
        <p:spPr>
          <a:xfrm>
            <a:off x="7390765" y="4798060"/>
            <a:ext cx="3719830" cy="79184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1" name="Rectangle 1      (向天歌演示原创作品：www.TopPPT.cn)"/>
          <p:cNvSpPr/>
          <p:nvPr/>
        </p:nvSpPr>
        <p:spPr>
          <a:xfrm>
            <a:off x="6464300" y="2192060"/>
            <a:ext cx="868363" cy="792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rPr>
              <a:t>6</a:t>
            </a:r>
            <a:endPar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2" name="Rectangle 12      (向天歌演示原创作品：www.TopPPT.cn)"/>
          <p:cNvSpPr/>
          <p:nvPr/>
        </p:nvSpPr>
        <p:spPr>
          <a:xfrm>
            <a:off x="6465888" y="3055660"/>
            <a:ext cx="868362" cy="792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dirty="0">
                <a:solidFill>
                  <a:schemeClr val="tx1">
                    <a:lumMod val="95000"/>
                    <a:lumOff val="5000"/>
                  </a:schemeClr>
                </a:solidFill>
                <a:latin typeface="微软雅黑" panose="020B0503020204020204" pitchFamily="34" charset="-122"/>
                <a:ea typeface="微软雅黑" panose="020B0503020204020204" pitchFamily="34" charset="-122"/>
                <a:sym typeface="+mn-ea"/>
              </a:rPr>
              <a:t>7</a:t>
            </a:r>
            <a:endParaRPr lang="en-US" sz="4000" dirty="0">
              <a:latin typeface="微软雅黑" panose="020B0503020204020204" pitchFamily="34" charset="-122"/>
              <a:ea typeface="微软雅黑" panose="020B0503020204020204" pitchFamily="34" charset="-122"/>
            </a:endParaRPr>
          </a:p>
        </p:txBody>
      </p:sp>
      <p:sp>
        <p:nvSpPr>
          <p:cNvPr id="23" name="Rectangle 13      (向天歌演示原创作品：www.TopPPT.cn)"/>
          <p:cNvSpPr/>
          <p:nvPr/>
        </p:nvSpPr>
        <p:spPr>
          <a:xfrm>
            <a:off x="6464300" y="3925610"/>
            <a:ext cx="868363" cy="790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dirty="0">
                <a:solidFill>
                  <a:schemeClr val="tx1">
                    <a:lumMod val="95000"/>
                    <a:lumOff val="5000"/>
                  </a:schemeClr>
                </a:solidFill>
                <a:latin typeface="微软雅黑" panose="020B0503020204020204" pitchFamily="34" charset="-122"/>
                <a:ea typeface="微软雅黑" panose="020B0503020204020204" pitchFamily="34" charset="-122"/>
                <a:sym typeface="+mn-ea"/>
              </a:rPr>
              <a:t>8</a:t>
            </a:r>
            <a:endParaRPr lang="en-US" sz="4000" dirty="0">
              <a:latin typeface="微软雅黑" panose="020B0503020204020204" pitchFamily="34" charset="-122"/>
              <a:ea typeface="微软雅黑" panose="020B0503020204020204" pitchFamily="34" charset="-122"/>
            </a:endParaRPr>
          </a:p>
        </p:txBody>
      </p:sp>
      <p:sp>
        <p:nvSpPr>
          <p:cNvPr id="24" name="Rectangle 14      (向天歌演示原创作品：www.TopPPT.cn)"/>
          <p:cNvSpPr/>
          <p:nvPr/>
        </p:nvSpPr>
        <p:spPr>
          <a:xfrm>
            <a:off x="6473825" y="4793972"/>
            <a:ext cx="869950" cy="7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dirty="0">
                <a:solidFill>
                  <a:schemeClr val="tx1">
                    <a:lumMod val="95000"/>
                    <a:lumOff val="5000"/>
                  </a:schemeClr>
                </a:solidFill>
                <a:latin typeface="微软雅黑" panose="020B0503020204020204" pitchFamily="34" charset="-122"/>
                <a:ea typeface="微软雅黑" panose="020B0503020204020204" pitchFamily="34" charset="-122"/>
                <a:sym typeface="+mn-ea"/>
              </a:rPr>
              <a:t>9</a:t>
            </a:r>
            <a:endParaRPr lang="en-US" sz="4000" dirty="0">
              <a:latin typeface="微软雅黑" panose="020B0503020204020204" pitchFamily="34" charset="-122"/>
              <a:ea typeface="微软雅黑" panose="020B0503020204020204" pitchFamily="34" charset="-122"/>
            </a:endParaRPr>
          </a:p>
        </p:txBody>
      </p:sp>
      <p:sp>
        <p:nvSpPr>
          <p:cNvPr id="25" name="TextBox 21      (向天歌演示原创作品：www.TopPPT.cn)"/>
          <p:cNvSpPr txBox="1">
            <a:spLocks noChangeArrowheads="1"/>
          </p:cNvSpPr>
          <p:nvPr/>
        </p:nvSpPr>
        <p:spPr bwMode="auto">
          <a:xfrm>
            <a:off x="7565390" y="2395220"/>
            <a:ext cx="322135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chemeClr val="bg1"/>
                </a:solidFill>
                <a:latin typeface="微软雅黑" panose="020B0503020204020204" pitchFamily="34" charset="-122"/>
                <a:ea typeface="微软雅黑" panose="020B0503020204020204" pitchFamily="34" charset="-122"/>
              </a:rPr>
              <a:t>阅读、资料、讨论</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6" name="TextBox 42      (向天歌演示原创作品：www.TopPPT.cn)"/>
          <p:cNvSpPr txBox="1">
            <a:spLocks noChangeArrowheads="1"/>
          </p:cNvSpPr>
          <p:nvPr/>
        </p:nvSpPr>
        <p:spPr bwMode="auto">
          <a:xfrm>
            <a:off x="7565390" y="3185795"/>
            <a:ext cx="3092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chemeClr val="bg1"/>
                </a:solidFill>
                <a:latin typeface="微软雅黑" panose="020B0503020204020204" pitchFamily="34" charset="-122"/>
                <a:ea typeface="微软雅黑" panose="020B0503020204020204" pitchFamily="34" charset="-122"/>
              </a:rPr>
              <a:t>作业</a:t>
            </a:r>
            <a:r>
              <a:rPr lang="en-US" altLang="zh-CN" sz="2400" b="1">
                <a:solidFill>
                  <a:schemeClr val="bg1"/>
                </a:solidFill>
                <a:latin typeface="微软雅黑" panose="020B0503020204020204" pitchFamily="34" charset="-122"/>
                <a:ea typeface="微软雅黑" panose="020B0503020204020204" pitchFamily="34" charset="-122"/>
              </a:rPr>
              <a:t>/</a:t>
            </a:r>
            <a:r>
              <a:rPr lang="zh-CN" altLang="en-US" sz="2400" b="1">
                <a:solidFill>
                  <a:schemeClr val="bg1"/>
                </a:solidFill>
                <a:latin typeface="微软雅黑" panose="020B0503020204020204" pitchFamily="34" charset="-122"/>
                <a:ea typeface="微软雅黑" panose="020B0503020204020204" pitchFamily="34" charset="-122"/>
              </a:rPr>
              <a:t>考试</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7" name="TextBox 43      (向天歌演示原创作品：www.TopPPT.cn)"/>
          <p:cNvSpPr txBox="1">
            <a:spLocks noChangeArrowheads="1"/>
          </p:cNvSpPr>
          <p:nvPr/>
        </p:nvSpPr>
        <p:spPr bwMode="auto">
          <a:xfrm>
            <a:off x="7565390" y="4119245"/>
            <a:ext cx="274383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chemeClr val="bg1"/>
                </a:solidFill>
                <a:latin typeface="微软雅黑" panose="020B0503020204020204" pitchFamily="34" charset="-122"/>
                <a:ea typeface="微软雅黑" panose="020B0503020204020204" pitchFamily="34" charset="-122"/>
              </a:rPr>
              <a:t>课堂活动</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8" name="TextBox 44      (向天歌演示原创作品：www.TopPPT.cn)"/>
          <p:cNvSpPr txBox="1">
            <a:spLocks noChangeArrowheads="1"/>
          </p:cNvSpPr>
          <p:nvPr/>
        </p:nvSpPr>
        <p:spPr bwMode="auto">
          <a:xfrm>
            <a:off x="7565390" y="4963795"/>
            <a:ext cx="274383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chemeClr val="bg1"/>
                </a:solidFill>
                <a:latin typeface="微软雅黑" panose="020B0503020204020204" pitchFamily="34" charset="-122"/>
                <a:ea typeface="微软雅黑" panose="020B0503020204020204" pitchFamily="34" charset="-122"/>
              </a:rPr>
              <a:t>学习记录</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9" name="Rectangle 9      (向天歌演示原创作品：www.TopPPT.cn)"/>
          <p:cNvSpPr/>
          <p:nvPr/>
        </p:nvSpPr>
        <p:spPr>
          <a:xfrm>
            <a:off x="7390765" y="5640705"/>
            <a:ext cx="3720465" cy="79184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0" name="Rectangle 14      (向天歌演示原创作品：www.TopPPT.cn)"/>
          <p:cNvSpPr/>
          <p:nvPr/>
        </p:nvSpPr>
        <p:spPr>
          <a:xfrm>
            <a:off x="6457315" y="5638522"/>
            <a:ext cx="869950" cy="7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dirty="0">
                <a:solidFill>
                  <a:schemeClr val="tx1">
                    <a:lumMod val="95000"/>
                    <a:lumOff val="5000"/>
                  </a:schemeClr>
                </a:solidFill>
                <a:latin typeface="微软雅黑" panose="020B0503020204020204" pitchFamily="34" charset="-122"/>
                <a:ea typeface="微软雅黑" panose="020B0503020204020204" pitchFamily="34" charset="-122"/>
                <a:sym typeface="+mn-ea"/>
              </a:rPr>
              <a:t>10</a:t>
            </a:r>
            <a:endParaRPr lang="en-US" sz="4000" dirty="0">
              <a:latin typeface="微软雅黑" panose="020B0503020204020204" pitchFamily="34" charset="-122"/>
              <a:ea typeface="微软雅黑" panose="020B0503020204020204" pitchFamily="34" charset="-122"/>
            </a:endParaRPr>
          </a:p>
        </p:txBody>
      </p:sp>
      <p:sp>
        <p:nvSpPr>
          <p:cNvPr id="31" name="TextBox 44      (向天歌演示原创作品：www.TopPPT.cn)"/>
          <p:cNvSpPr txBox="1">
            <a:spLocks noChangeArrowheads="1"/>
          </p:cNvSpPr>
          <p:nvPr/>
        </p:nvSpPr>
        <p:spPr bwMode="auto">
          <a:xfrm>
            <a:off x="7565390" y="5794375"/>
            <a:ext cx="338010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chemeClr val="bg1"/>
                </a:solidFill>
                <a:latin typeface="微软雅黑" panose="020B0503020204020204" pitchFamily="34" charset="-122"/>
                <a:ea typeface="微软雅黑" panose="020B0503020204020204" pitchFamily="34" charset="-122"/>
              </a:rPr>
              <a:t>笔记、通知、课程证书</a:t>
            </a:r>
            <a:endParaRPr lang="zh-CN" altLang="en-US" sz="24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8919" name="TextBox 42      (向天歌演示原创作品：www.TopPPT.cn)"/>
          <p:cNvSpPr txBox="1">
            <a:spLocks noChangeArrowheads="1"/>
          </p:cNvSpPr>
          <p:nvPr/>
        </p:nvSpPr>
        <p:spPr bwMode="auto">
          <a:xfrm>
            <a:off x="752475" y="233680"/>
            <a:ext cx="21297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签到</a:t>
            </a:r>
            <a:endParaRPr lang="zh-CN" altLang="en-US" sz="2800" b="1" dirty="0">
              <a:latin typeface="微软雅黑" panose="020B0503020204020204" pitchFamily="34" charset="-122"/>
            </a:endParaRPr>
          </a:p>
        </p:txBody>
      </p:sp>
      <p:sp>
        <p:nvSpPr>
          <p:cNvPr id="4" name="TextBox 43      (向天歌演示原创作品：www.TopPPT.cn)"/>
          <p:cNvSpPr txBox="1">
            <a:spLocks noChangeArrowheads="1"/>
          </p:cNvSpPr>
          <p:nvPr/>
        </p:nvSpPr>
        <p:spPr bwMode="auto">
          <a:xfrm>
            <a:off x="8897620" y="3932555"/>
            <a:ext cx="2618105" cy="2524125"/>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indent="0" algn="l">
              <a:lnSpc>
                <a:spcPct val="150000"/>
              </a:lnSpc>
              <a:buClrTx/>
              <a:buSzTx/>
              <a:buFont typeface="Wingdings" panose="05000000000000000000" charset="0"/>
              <a:buNone/>
            </a:pPr>
            <a:r>
              <a:rPr lang="zh-CN" altLang="en-US" dirty="0">
                <a:solidFill>
                  <a:schemeClr val="bg1"/>
                </a:solidFill>
                <a:latin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rPr>
              <a:t>如签到占考核权重，点击</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任务</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列表页及时完成签到。如没有，请耐心等待老师发布或查看学校相关通知。</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622300" y="755650"/>
            <a:ext cx="2605405" cy="5686425"/>
          </a:xfrm>
          <a:prstGeom prst="rect">
            <a:avLst/>
          </a:prstGeom>
        </p:spPr>
      </p:pic>
      <p:pic>
        <p:nvPicPr>
          <p:cNvPr id="6" name="图片 5"/>
          <p:cNvPicPr>
            <a:picLocks noChangeAspect="1"/>
          </p:cNvPicPr>
          <p:nvPr/>
        </p:nvPicPr>
        <p:blipFill>
          <a:blip r:embed="rId2"/>
          <a:stretch>
            <a:fillRect/>
          </a:stretch>
        </p:blipFill>
        <p:spPr>
          <a:xfrm>
            <a:off x="3358515" y="764540"/>
            <a:ext cx="2605405" cy="5691505"/>
          </a:xfrm>
          <a:prstGeom prst="rect">
            <a:avLst/>
          </a:prstGeom>
        </p:spPr>
      </p:pic>
      <p:pic>
        <p:nvPicPr>
          <p:cNvPr id="7" name="图片 6"/>
          <p:cNvPicPr>
            <a:picLocks noChangeAspect="1"/>
          </p:cNvPicPr>
          <p:nvPr/>
        </p:nvPicPr>
        <p:blipFill>
          <a:blip r:embed="rId3"/>
          <a:stretch>
            <a:fillRect/>
          </a:stretch>
        </p:blipFill>
        <p:spPr>
          <a:xfrm>
            <a:off x="6094730" y="750570"/>
            <a:ext cx="2624455" cy="5691505"/>
          </a:xfrm>
          <a:prstGeom prst="rect">
            <a:avLst/>
          </a:prstGeom>
        </p:spPr>
      </p:pic>
      <p:pic>
        <p:nvPicPr>
          <p:cNvPr id="8" name="图片 7"/>
          <p:cNvPicPr>
            <a:picLocks noChangeAspect="1"/>
          </p:cNvPicPr>
          <p:nvPr/>
        </p:nvPicPr>
        <p:blipFill>
          <a:blip r:embed="rId4"/>
          <a:stretch>
            <a:fillRect/>
          </a:stretch>
        </p:blipFill>
        <p:spPr>
          <a:xfrm>
            <a:off x="8892185" y="752978"/>
            <a:ext cx="2614930" cy="3034030"/>
          </a:xfrm>
          <a:prstGeom prst="rect">
            <a:avLst/>
          </a:prstGeom>
        </p:spPr>
      </p:pic>
    </p:spTree>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8919" name="TextBox 42      (向天歌演示原创作品：www.TopPPT.cn)"/>
          <p:cNvSpPr txBox="1">
            <a:spLocks noChangeArrowheads="1"/>
          </p:cNvSpPr>
          <p:nvPr/>
        </p:nvSpPr>
        <p:spPr bwMode="auto">
          <a:xfrm>
            <a:off x="752475" y="233680"/>
            <a:ext cx="21297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分组任务</a:t>
            </a:r>
            <a:endParaRPr lang="zh-CN" altLang="en-US" sz="2800" b="1" dirty="0">
              <a:latin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544830" y="764540"/>
            <a:ext cx="2624455" cy="5691505"/>
          </a:xfrm>
          <a:prstGeom prst="rect">
            <a:avLst/>
          </a:prstGeom>
        </p:spPr>
      </p:pic>
      <p:sp>
        <p:nvSpPr>
          <p:cNvPr id="5" name="文本框 4"/>
          <p:cNvSpPr txBox="1"/>
          <p:nvPr/>
        </p:nvSpPr>
        <p:spPr>
          <a:xfrm>
            <a:off x="8760461" y="764541"/>
            <a:ext cx="3168321" cy="5691504"/>
          </a:xfrm>
          <a:prstGeom prst="rect">
            <a:avLst/>
          </a:prstGeom>
          <a:solidFill>
            <a:schemeClr val="tx1">
              <a:lumMod val="75000"/>
              <a:lumOff val="25000"/>
            </a:schemeClr>
          </a:solidFill>
        </p:spPr>
        <p:txBody>
          <a:bodyPr wrap="square" rtlCol="0">
            <a:noAutofit/>
          </a:bodyPr>
          <a:lstStyle/>
          <a:p>
            <a:pPr marL="0" indent="0" algn="l">
              <a:lnSpc>
                <a:spcPct val="150000"/>
              </a:lnSpc>
              <a:buClrTx/>
              <a:buSzTx/>
              <a:buFont typeface="Wingdings" panose="05000000000000000000" charset="0"/>
              <a:buNone/>
            </a:pPr>
            <a:r>
              <a:rPr lang="zh-CN" altLang="en-US" sz="1600" dirty="0">
                <a:solidFill>
                  <a:schemeClr val="bg1"/>
                </a:solidFill>
                <a:latin typeface="微软雅黑" panose="020B0503020204020204" pitchFamily="34" charset="-122"/>
                <a:ea typeface="微软雅黑" panose="020B0503020204020204" pitchFamily="34" charset="-122"/>
                <a:sym typeface="+mn-ea"/>
              </a:rPr>
              <a:t>分组任务根据老师发布要求完成，打开课程</a:t>
            </a:r>
            <a:r>
              <a:rPr lang="en-US" altLang="zh-CN" sz="1600" dirty="0">
                <a:solidFill>
                  <a:schemeClr val="bg1"/>
                </a:solidFill>
                <a:latin typeface="微软雅黑" panose="020B0503020204020204" pitchFamily="34" charset="-122"/>
                <a:ea typeface="微软雅黑" panose="020B0503020204020204" pitchFamily="34" charset="-122"/>
                <a:sym typeface="+mn-ea"/>
              </a:rPr>
              <a:t>【</a:t>
            </a:r>
            <a:r>
              <a:rPr lang="zh-CN" altLang="en-US" sz="1600" dirty="0">
                <a:solidFill>
                  <a:schemeClr val="bg1"/>
                </a:solidFill>
                <a:latin typeface="微软雅黑" panose="020B0503020204020204" pitchFamily="34" charset="-122"/>
                <a:ea typeface="微软雅黑" panose="020B0503020204020204" pitchFamily="34" charset="-122"/>
                <a:sym typeface="+mn-ea"/>
              </a:rPr>
              <a:t>任务</a:t>
            </a:r>
            <a:r>
              <a:rPr lang="en-US" altLang="zh-CN" sz="1600" dirty="0">
                <a:solidFill>
                  <a:schemeClr val="bg1"/>
                </a:solidFill>
                <a:latin typeface="微软雅黑" panose="020B0503020204020204" pitchFamily="34" charset="-122"/>
                <a:ea typeface="微软雅黑" panose="020B0503020204020204" pitchFamily="34" charset="-122"/>
                <a:sym typeface="+mn-ea"/>
              </a:rPr>
              <a:t>】</a:t>
            </a:r>
            <a:r>
              <a:rPr lang="zh-CN" altLang="en-US" sz="1600" dirty="0">
                <a:solidFill>
                  <a:schemeClr val="bg1"/>
                </a:solidFill>
                <a:latin typeface="微软雅黑" panose="020B0503020204020204" pitchFamily="34" charset="-122"/>
                <a:ea typeface="微软雅黑" panose="020B0503020204020204" pitchFamily="34" charset="-122"/>
                <a:sym typeface="+mn-ea"/>
              </a:rPr>
              <a:t>找到相应任务，进入任务可以查看剩余时间，请在规定时间内完成。</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a:p>
            <a:pPr marL="0" indent="0" algn="l">
              <a:lnSpc>
                <a:spcPct val="150000"/>
              </a:lnSpc>
              <a:buClrTx/>
              <a:buSzTx/>
              <a:buFont typeface="Wingdings" panose="05000000000000000000" charset="0"/>
              <a:buNone/>
            </a:pPr>
            <a:r>
              <a:rPr lang="zh-CN" altLang="en-US" sz="1600" dirty="0">
                <a:solidFill>
                  <a:schemeClr val="bg1"/>
                </a:solidFill>
                <a:latin typeface="微软雅黑" panose="020B0503020204020204" pitchFamily="34" charset="-122"/>
                <a:ea typeface="微软雅黑" panose="020B0503020204020204" pitchFamily="34" charset="-122"/>
                <a:sym typeface="+mn-ea"/>
              </a:rPr>
              <a:t>第一次加入后会有提示：本次任务由小组成员共同完成，最后指定一人提交，任务结束前可修改。</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a:p>
            <a:pPr marL="0" indent="0" algn="l">
              <a:lnSpc>
                <a:spcPct val="150000"/>
              </a:lnSpc>
              <a:buClrTx/>
              <a:buSzTx/>
              <a:buFont typeface="Wingdings" panose="05000000000000000000" charset="0"/>
              <a:buNone/>
            </a:pPr>
            <a:r>
              <a:rPr lang="zh-CN" altLang="en-US" sz="1600" dirty="0">
                <a:solidFill>
                  <a:schemeClr val="bg1"/>
                </a:solidFill>
                <a:latin typeface="微软雅黑" panose="020B0503020204020204" pitchFamily="34" charset="-122"/>
                <a:ea typeface="微软雅黑" panose="020B0503020204020204" pitchFamily="34" charset="-122"/>
                <a:sym typeface="+mn-ea"/>
              </a:rPr>
              <a:t>分组任务分为以下几种方式：</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a:p>
            <a:pPr marL="0" indent="0" algn="l">
              <a:lnSpc>
                <a:spcPct val="150000"/>
              </a:lnSpc>
              <a:buClrTx/>
              <a:buSzTx/>
              <a:buFont typeface="Wingdings" panose="05000000000000000000" charset="0"/>
              <a:buNone/>
            </a:pPr>
            <a:r>
              <a:rPr lang="en-US" altLang="zh-CN" sz="1600" dirty="0">
                <a:solidFill>
                  <a:schemeClr val="bg1"/>
                </a:solidFill>
                <a:latin typeface="微软雅黑" panose="020B0503020204020204" pitchFamily="34" charset="-122"/>
                <a:ea typeface="微软雅黑" panose="020B0503020204020204" pitchFamily="34" charset="-122"/>
                <a:sym typeface="+mn-ea"/>
              </a:rPr>
              <a:t>1.</a:t>
            </a:r>
            <a:r>
              <a:rPr lang="zh-CN" altLang="en-US" sz="1600" dirty="0">
                <a:solidFill>
                  <a:schemeClr val="bg1"/>
                </a:solidFill>
                <a:latin typeface="微软雅黑" panose="020B0503020204020204" pitchFamily="34" charset="-122"/>
                <a:ea typeface="微软雅黑" panose="020B0503020204020204" pitchFamily="34" charset="-122"/>
                <a:sym typeface="+mn-ea"/>
              </a:rPr>
              <a:t>固定分组</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a:p>
            <a:pPr marL="0" indent="0" algn="l">
              <a:lnSpc>
                <a:spcPct val="150000"/>
              </a:lnSpc>
              <a:buClrTx/>
              <a:buSzTx/>
              <a:buFont typeface="Wingdings" panose="05000000000000000000" charset="0"/>
              <a:buNone/>
            </a:pPr>
            <a:r>
              <a:rPr lang="en-US" altLang="zh-CN" sz="1600" dirty="0">
                <a:solidFill>
                  <a:schemeClr val="bg1"/>
                </a:solidFill>
                <a:latin typeface="微软雅黑" panose="020B0503020204020204" pitchFamily="34" charset="-122"/>
                <a:ea typeface="微软雅黑" panose="020B0503020204020204" pitchFamily="34" charset="-122"/>
                <a:sym typeface="+mn-ea"/>
              </a:rPr>
              <a:t>2.</a:t>
            </a:r>
            <a:r>
              <a:rPr lang="zh-CN" altLang="en-US" sz="1600" dirty="0">
                <a:solidFill>
                  <a:schemeClr val="bg1"/>
                </a:solidFill>
                <a:latin typeface="微软雅黑" panose="020B0503020204020204" pitchFamily="34" charset="-122"/>
                <a:ea typeface="微软雅黑" panose="020B0503020204020204" pitchFamily="34" charset="-122"/>
                <a:sym typeface="+mn-ea"/>
              </a:rPr>
              <a:t>学生自选分组</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a:p>
            <a:pPr marL="0" indent="0" algn="l">
              <a:lnSpc>
                <a:spcPct val="150000"/>
              </a:lnSpc>
              <a:buClrTx/>
              <a:buSzTx/>
              <a:buFont typeface="Wingdings" panose="05000000000000000000" charset="0"/>
              <a:buNone/>
            </a:pPr>
            <a:r>
              <a:rPr lang="en-US" altLang="zh-CN" sz="1600" dirty="0">
                <a:solidFill>
                  <a:schemeClr val="bg1"/>
                </a:solidFill>
                <a:latin typeface="微软雅黑" panose="020B0503020204020204" pitchFamily="34" charset="-122"/>
                <a:ea typeface="微软雅黑" panose="020B0503020204020204" pitchFamily="34" charset="-122"/>
                <a:sym typeface="+mn-ea"/>
              </a:rPr>
              <a:t>3.</a:t>
            </a:r>
            <a:r>
              <a:rPr lang="zh-CN" altLang="en-US" sz="1600" dirty="0">
                <a:solidFill>
                  <a:schemeClr val="bg1"/>
                </a:solidFill>
                <a:latin typeface="微软雅黑" panose="020B0503020204020204" pitchFamily="34" charset="-122"/>
                <a:ea typeface="微软雅黑" panose="020B0503020204020204" pitchFamily="34" charset="-122"/>
                <a:sym typeface="+mn-ea"/>
              </a:rPr>
              <a:t>组长建组</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a:p>
            <a:pPr marL="0" indent="0" algn="l">
              <a:lnSpc>
                <a:spcPct val="150000"/>
              </a:lnSpc>
              <a:buClrTx/>
              <a:buSzTx/>
              <a:buFont typeface="Wingdings" panose="05000000000000000000" charset="0"/>
              <a:buNone/>
            </a:pPr>
            <a:r>
              <a:rPr lang="en-US" altLang="zh-CN" sz="1600" dirty="0">
                <a:solidFill>
                  <a:schemeClr val="bg1"/>
                </a:solidFill>
                <a:latin typeface="微软雅黑" panose="020B0503020204020204" pitchFamily="34" charset="-122"/>
                <a:ea typeface="微软雅黑" panose="020B0503020204020204" pitchFamily="34" charset="-122"/>
                <a:sym typeface="+mn-ea"/>
              </a:rPr>
              <a:t>4.</a:t>
            </a:r>
            <a:r>
              <a:rPr lang="zh-CN" altLang="en-US" sz="1600" dirty="0">
                <a:solidFill>
                  <a:schemeClr val="bg1"/>
                </a:solidFill>
                <a:latin typeface="微软雅黑" panose="020B0503020204020204" pitchFamily="34" charset="-122"/>
                <a:ea typeface="微软雅黑" panose="020B0503020204020204" pitchFamily="34" charset="-122"/>
                <a:sym typeface="+mn-ea"/>
              </a:rPr>
              <a:t>面对面建组</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a:p>
            <a:pPr marL="0" indent="0" algn="l">
              <a:lnSpc>
                <a:spcPct val="150000"/>
              </a:lnSpc>
              <a:buClrTx/>
              <a:buSzTx/>
              <a:buFont typeface="Wingdings" panose="05000000000000000000" charset="0"/>
              <a:buNone/>
            </a:pPr>
            <a:r>
              <a:rPr lang="en-US" altLang="zh-CN" sz="1600" dirty="0">
                <a:solidFill>
                  <a:schemeClr val="bg1"/>
                </a:solidFill>
                <a:latin typeface="微软雅黑" panose="020B0503020204020204" pitchFamily="34" charset="-122"/>
                <a:ea typeface="微软雅黑" panose="020B0503020204020204" pitchFamily="34" charset="-122"/>
                <a:sym typeface="+mn-ea"/>
              </a:rPr>
              <a:t>5.</a:t>
            </a:r>
            <a:r>
              <a:rPr lang="zh-CN" altLang="en-US" sz="1600" dirty="0">
                <a:solidFill>
                  <a:schemeClr val="bg1"/>
                </a:solidFill>
                <a:latin typeface="微软雅黑" panose="020B0503020204020204" pitchFamily="34" charset="-122"/>
                <a:ea typeface="微软雅黑" panose="020B0503020204020204" pitchFamily="34" charset="-122"/>
                <a:sym typeface="+mn-ea"/>
              </a:rPr>
              <a:t>随机分组</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a:p>
            <a:pPr marL="0" indent="0" algn="l">
              <a:lnSpc>
                <a:spcPct val="150000"/>
              </a:lnSpc>
              <a:buClrTx/>
              <a:buSzTx/>
              <a:buFont typeface="Wingdings" panose="05000000000000000000" charset="0"/>
              <a:buNone/>
            </a:pPr>
            <a:r>
              <a:rPr lang="en-US" altLang="zh-CN" sz="1600" dirty="0">
                <a:solidFill>
                  <a:schemeClr val="bg1"/>
                </a:solidFill>
                <a:latin typeface="微软雅黑" panose="020B0503020204020204" pitchFamily="34" charset="-122"/>
                <a:ea typeface="微软雅黑" panose="020B0503020204020204" pitchFamily="34" charset="-122"/>
                <a:sym typeface="+mn-ea"/>
              </a:rPr>
              <a:t>6.</a:t>
            </a:r>
            <a:r>
              <a:rPr lang="zh-CN" altLang="en-US" sz="1600" dirty="0">
                <a:solidFill>
                  <a:schemeClr val="bg1"/>
                </a:solidFill>
                <a:latin typeface="微软雅黑" panose="020B0503020204020204" pitchFamily="34" charset="-122"/>
                <a:ea typeface="微软雅黑" panose="020B0503020204020204" pitchFamily="34" charset="-122"/>
                <a:sym typeface="+mn-ea"/>
              </a:rPr>
              <a:t>不分组（个人任务）</a:t>
            </a:r>
            <a:endParaRPr lang="zh-CN" altLang="en-US" sz="1600" dirty="0"/>
          </a:p>
        </p:txBody>
      </p:sp>
      <p:pic>
        <p:nvPicPr>
          <p:cNvPr id="6" name="图片 5"/>
          <p:cNvPicPr>
            <a:picLocks noChangeAspect="1"/>
          </p:cNvPicPr>
          <p:nvPr/>
        </p:nvPicPr>
        <p:blipFill>
          <a:blip r:embed="rId2"/>
          <a:stretch>
            <a:fillRect/>
          </a:stretch>
        </p:blipFill>
        <p:spPr>
          <a:xfrm>
            <a:off x="3286760" y="751205"/>
            <a:ext cx="2619375" cy="5695950"/>
          </a:xfrm>
          <a:prstGeom prst="rect">
            <a:avLst/>
          </a:prstGeom>
        </p:spPr>
      </p:pic>
      <p:pic>
        <p:nvPicPr>
          <p:cNvPr id="7" name="图片 6"/>
          <p:cNvPicPr>
            <a:picLocks noChangeAspect="1"/>
          </p:cNvPicPr>
          <p:nvPr/>
        </p:nvPicPr>
        <p:blipFill>
          <a:blip r:embed="rId3"/>
          <a:stretch>
            <a:fillRect/>
          </a:stretch>
        </p:blipFill>
        <p:spPr>
          <a:xfrm>
            <a:off x="6022975" y="751205"/>
            <a:ext cx="2619375" cy="5695950"/>
          </a:xfrm>
          <a:prstGeom prst="rect">
            <a:avLst/>
          </a:prstGeom>
        </p:spPr>
      </p:pic>
    </p:spTree>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8919" name="TextBox 42      (向天歌演示原创作品：www.TopPPT.cn)"/>
          <p:cNvSpPr txBox="1">
            <a:spLocks noChangeArrowheads="1"/>
          </p:cNvSpPr>
          <p:nvPr/>
        </p:nvSpPr>
        <p:spPr bwMode="auto">
          <a:xfrm>
            <a:off x="752475" y="233680"/>
            <a:ext cx="21297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分组任务</a:t>
            </a:r>
            <a:endParaRPr lang="zh-CN" altLang="en-US" sz="2800" b="1" dirty="0">
              <a:latin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499110" y="755650"/>
            <a:ext cx="2461260" cy="5342255"/>
          </a:xfrm>
          <a:prstGeom prst="rect">
            <a:avLst/>
          </a:prstGeom>
        </p:spPr>
      </p:pic>
      <p:pic>
        <p:nvPicPr>
          <p:cNvPr id="5" name="图片 4"/>
          <p:cNvPicPr>
            <a:picLocks noChangeAspect="1"/>
          </p:cNvPicPr>
          <p:nvPr/>
        </p:nvPicPr>
        <p:blipFill>
          <a:blip r:embed="rId2"/>
          <a:stretch>
            <a:fillRect/>
          </a:stretch>
        </p:blipFill>
        <p:spPr>
          <a:xfrm>
            <a:off x="3443605" y="755650"/>
            <a:ext cx="2464435" cy="5342255"/>
          </a:xfrm>
          <a:prstGeom prst="rect">
            <a:avLst/>
          </a:prstGeom>
        </p:spPr>
      </p:pic>
      <p:pic>
        <p:nvPicPr>
          <p:cNvPr id="6" name="图片 5"/>
          <p:cNvPicPr>
            <a:picLocks noChangeAspect="1"/>
          </p:cNvPicPr>
          <p:nvPr/>
        </p:nvPicPr>
        <p:blipFill>
          <a:blip r:embed="rId3"/>
          <a:stretch>
            <a:fillRect/>
          </a:stretch>
        </p:blipFill>
        <p:spPr>
          <a:xfrm>
            <a:off x="6395085" y="736600"/>
            <a:ext cx="2456180" cy="5361305"/>
          </a:xfrm>
          <a:prstGeom prst="rect">
            <a:avLst/>
          </a:prstGeom>
        </p:spPr>
      </p:pic>
      <p:sp>
        <p:nvSpPr>
          <p:cNvPr id="2" name="文本框 1"/>
          <p:cNvSpPr txBox="1"/>
          <p:nvPr/>
        </p:nvSpPr>
        <p:spPr>
          <a:xfrm>
            <a:off x="208915" y="6171565"/>
            <a:ext cx="11846560" cy="586105"/>
          </a:xfrm>
          <a:prstGeom prst="rect">
            <a:avLst/>
          </a:prstGeom>
          <a:solidFill>
            <a:schemeClr val="tx1">
              <a:lumMod val="75000"/>
              <a:lumOff val="25000"/>
            </a:schemeClr>
          </a:solidFill>
        </p:spPr>
        <p:txBody>
          <a:bodyPr wrap="square" rtlCol="0">
            <a:noAutofit/>
          </a:bodyPr>
          <a:lstStyle/>
          <a:p>
            <a:pPr>
              <a:lnSpc>
                <a:spcPct val="150000"/>
              </a:lnSpc>
            </a:pPr>
            <a:r>
              <a:rPr lang="zh-CN" altLang="en-US" dirty="0">
                <a:solidFill>
                  <a:schemeClr val="bg1"/>
                </a:solidFill>
                <a:latin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sym typeface="+mn-ea"/>
              </a:rPr>
              <a:t>不分组（个人任务）：自行完成分组任务，一个人一组，不统计得分。</a:t>
            </a:r>
            <a:endParaRPr lang="zh-CN" altLang="en-US" dirty="0"/>
          </a:p>
        </p:txBody>
      </p:sp>
      <p:pic>
        <p:nvPicPr>
          <p:cNvPr id="8" name="图片 7"/>
          <p:cNvPicPr>
            <a:picLocks noChangeAspect="1"/>
          </p:cNvPicPr>
          <p:nvPr/>
        </p:nvPicPr>
        <p:blipFill>
          <a:blip r:embed="rId4"/>
          <a:stretch>
            <a:fillRect/>
          </a:stretch>
        </p:blipFill>
        <p:spPr>
          <a:xfrm>
            <a:off x="9330055" y="686229"/>
            <a:ext cx="2455545" cy="535305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8919" name="TextBox 42      (向天歌演示原创作品：www.TopPPT.cn)"/>
          <p:cNvSpPr txBox="1">
            <a:spLocks noChangeArrowheads="1"/>
          </p:cNvSpPr>
          <p:nvPr/>
        </p:nvSpPr>
        <p:spPr bwMode="auto">
          <a:xfrm>
            <a:off x="752475" y="233680"/>
            <a:ext cx="21297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分组任务</a:t>
            </a:r>
            <a:endParaRPr lang="zh-CN" altLang="en-US" sz="2800" b="1" dirty="0">
              <a:latin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19380" y="755650"/>
            <a:ext cx="2614930" cy="5681980"/>
          </a:xfrm>
          <a:prstGeom prst="rect">
            <a:avLst/>
          </a:prstGeom>
        </p:spPr>
      </p:pic>
      <p:pic>
        <p:nvPicPr>
          <p:cNvPr id="5" name="图片 4"/>
          <p:cNvPicPr>
            <a:picLocks noChangeAspect="1"/>
          </p:cNvPicPr>
          <p:nvPr/>
        </p:nvPicPr>
        <p:blipFill>
          <a:blip r:embed="rId2"/>
          <a:stretch>
            <a:fillRect/>
          </a:stretch>
        </p:blipFill>
        <p:spPr>
          <a:xfrm>
            <a:off x="2884356" y="743430"/>
            <a:ext cx="2619375" cy="5701030"/>
          </a:xfrm>
          <a:prstGeom prst="rect">
            <a:avLst/>
          </a:prstGeom>
        </p:spPr>
      </p:pic>
      <p:pic>
        <p:nvPicPr>
          <p:cNvPr id="9" name="图片 8"/>
          <p:cNvPicPr>
            <a:picLocks noChangeAspect="1"/>
          </p:cNvPicPr>
          <p:nvPr/>
        </p:nvPicPr>
        <p:blipFill>
          <a:blip r:embed="rId3"/>
          <a:stretch>
            <a:fillRect/>
          </a:stretch>
        </p:blipFill>
        <p:spPr>
          <a:xfrm>
            <a:off x="5653777" y="743430"/>
            <a:ext cx="2609850" cy="5672455"/>
          </a:xfrm>
          <a:prstGeom prst="rect">
            <a:avLst/>
          </a:prstGeom>
        </p:spPr>
      </p:pic>
      <p:sp>
        <p:nvSpPr>
          <p:cNvPr id="10" name="文本框 9"/>
          <p:cNvSpPr txBox="1"/>
          <p:nvPr/>
        </p:nvSpPr>
        <p:spPr>
          <a:xfrm>
            <a:off x="8413750" y="722630"/>
            <a:ext cx="3692525" cy="5802630"/>
          </a:xfrm>
          <a:prstGeom prst="rect">
            <a:avLst/>
          </a:prstGeom>
          <a:solidFill>
            <a:schemeClr val="tx1">
              <a:lumMod val="75000"/>
              <a:lumOff val="25000"/>
            </a:schemeClr>
          </a:solidFill>
        </p:spPr>
        <p:txBody>
          <a:bodyPr wrap="square" rtlCol="0">
            <a:noAutofit/>
          </a:bodyPr>
          <a:lstStyle/>
          <a:p>
            <a:pPr>
              <a:lnSpc>
                <a:spcPct val="150000"/>
              </a:lnSpc>
            </a:pPr>
            <a:r>
              <a:rPr lang="zh-CN" altLang="en-US" dirty="0">
                <a:solidFill>
                  <a:schemeClr val="bg1"/>
                </a:solidFill>
                <a:latin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分组任务作答：</a:t>
            </a:r>
            <a:endPar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进入分组任务后，可以查看到分组任务发布时间，剩余时间，以及小组成员。点击开始作答即可进入分组任务作答界面，作答提交之后，显示任务详情。</a:t>
            </a:r>
            <a:endPar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进入详情页可以查看到编辑记录。编辑记录不可删除。</a:t>
            </a:r>
            <a:endPar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任务详情页右上角三横可以退出小组，退出小组后，评价情况将会被清除。请谨慎操作。</a:t>
            </a:r>
            <a:endParaRPr lang="en-US"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dirty="0">
                <a:solidFill>
                  <a:schemeClr val="bg1"/>
                </a:solidFill>
                <a:latin typeface="微软雅黑" panose="020B0503020204020204" pitchFamily="34" charset="-122"/>
                <a:ea typeface="微软雅黑" panose="020B0503020204020204" pitchFamily="34" charset="-122"/>
                <a:sym typeface="+mn-ea"/>
              </a:rPr>
              <a:t>4.</a:t>
            </a:r>
            <a:r>
              <a:rPr lang="zh-CN" altLang="en-US" dirty="0">
                <a:solidFill>
                  <a:schemeClr val="bg1"/>
                </a:solidFill>
                <a:latin typeface="微软雅黑" panose="020B0503020204020204" pitchFamily="34" charset="-122"/>
                <a:ea typeface="微软雅黑" panose="020B0503020204020204" pitchFamily="34" charset="-122"/>
                <a:sym typeface="+mn-ea"/>
              </a:rPr>
              <a:t>若无法作答，表示老师可能设置了仅组长提交，需要由组长进行提交。</a:t>
            </a:r>
            <a:endPar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8919" name="TextBox 42      (向天歌演示原创作品：www.TopPPT.cn)"/>
          <p:cNvSpPr txBox="1">
            <a:spLocks noChangeArrowheads="1"/>
          </p:cNvSpPr>
          <p:nvPr/>
        </p:nvSpPr>
        <p:spPr bwMode="auto">
          <a:xfrm>
            <a:off x="752475" y="233680"/>
            <a:ext cx="21297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学习记录</a:t>
            </a:r>
            <a:endParaRPr lang="zh-CN" altLang="en-US" sz="2800" b="1" dirty="0">
              <a:latin typeface="微软雅黑" panose="020B0503020204020204" pitchFamily="34" charset="-122"/>
            </a:endParaRPr>
          </a:p>
        </p:txBody>
      </p:sp>
      <p:sp>
        <p:nvSpPr>
          <p:cNvPr id="10" name="文本框 9"/>
          <p:cNvSpPr txBox="1"/>
          <p:nvPr/>
        </p:nvSpPr>
        <p:spPr>
          <a:xfrm>
            <a:off x="8544669" y="2991634"/>
            <a:ext cx="3096180" cy="1337945"/>
          </a:xfrm>
          <a:prstGeom prst="rect">
            <a:avLst/>
          </a:prstGeom>
          <a:solidFill>
            <a:schemeClr val="tx1">
              <a:lumMod val="75000"/>
              <a:lumOff val="25000"/>
            </a:schemeClr>
          </a:solidFill>
        </p:spPr>
        <p:txBody>
          <a:bodyPr wrap="square" rtlCol="0">
            <a:spAutoFit/>
          </a:bodyPr>
          <a:lstStyle/>
          <a:p>
            <a:pPr>
              <a:lnSpc>
                <a:spcPct val="150000"/>
              </a:lnSpc>
            </a:pPr>
            <a:r>
              <a:rPr lang="zh-CN" altLang="en-US" dirty="0">
                <a:solidFill>
                  <a:schemeClr val="bg1"/>
                </a:solidFill>
                <a:latin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rPr>
              <a:t>课程➤更多➤学习记录，可以查看本课程各项学习数据。</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5038090" y="815340"/>
            <a:ext cx="2818765" cy="5734050"/>
          </a:xfrm>
          <a:prstGeom prst="rect">
            <a:avLst/>
          </a:prstGeom>
        </p:spPr>
      </p:pic>
      <p:pic>
        <p:nvPicPr>
          <p:cNvPr id="6" name="图片 5"/>
          <p:cNvPicPr>
            <a:picLocks noChangeAspect="1"/>
          </p:cNvPicPr>
          <p:nvPr/>
        </p:nvPicPr>
        <p:blipFill>
          <a:blip r:embed="rId2"/>
          <a:stretch>
            <a:fillRect/>
          </a:stretch>
        </p:blipFill>
        <p:spPr>
          <a:xfrm>
            <a:off x="1847850" y="815340"/>
            <a:ext cx="2555240" cy="5747385"/>
          </a:xfrm>
          <a:prstGeom prst="rect">
            <a:avLst/>
          </a:prstGeom>
        </p:spPr>
      </p:pic>
    </p:spTree>
    <p:custDataLst>
      <p:tags r:id="rId3"/>
    </p:custData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8919" name="TextBox 42      (向天歌演示原创作品：www.TopPPT.cn)"/>
          <p:cNvSpPr txBox="1">
            <a:spLocks noChangeArrowheads="1"/>
          </p:cNvSpPr>
          <p:nvPr/>
        </p:nvSpPr>
        <p:spPr bwMode="auto">
          <a:xfrm>
            <a:off x="752475" y="233680"/>
            <a:ext cx="26861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章节学习次数</a:t>
            </a:r>
            <a:endParaRPr lang="zh-CN" altLang="en-US" sz="2800" b="1" dirty="0">
              <a:latin typeface="微软雅黑" panose="020B0503020204020204" pitchFamily="34" charset="-122"/>
            </a:endParaRPr>
          </a:p>
        </p:txBody>
      </p:sp>
      <p:sp>
        <p:nvSpPr>
          <p:cNvPr id="10" name="文本框 9"/>
          <p:cNvSpPr txBox="1"/>
          <p:nvPr/>
        </p:nvSpPr>
        <p:spPr>
          <a:xfrm>
            <a:off x="8256240" y="1988821"/>
            <a:ext cx="3600400" cy="3415030"/>
          </a:xfrm>
          <a:prstGeom prst="rect">
            <a:avLst/>
          </a:prstGeom>
          <a:solidFill>
            <a:schemeClr val="tx1">
              <a:lumMod val="75000"/>
              <a:lumOff val="25000"/>
            </a:schemeClr>
          </a:solidFill>
        </p:spPr>
        <p:txBody>
          <a:bodyPr wrap="square" rtlCol="0">
            <a:spAutoFit/>
          </a:bodyPr>
          <a:lstStyle/>
          <a:p>
            <a:pPr>
              <a:lnSpc>
                <a:spcPct val="150000"/>
              </a:lnSpc>
            </a:pPr>
            <a:r>
              <a:rPr lang="zh-CN" altLang="en-US" dirty="0">
                <a:solidFill>
                  <a:schemeClr val="bg1"/>
                </a:solidFill>
                <a:latin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rPr>
              <a:t>从课程章节目录页访问章节才可以计入，且不能频繁操作。如占考核权重，需达到教师设置的次数要求才可以获得此项考核的满分。</a:t>
            </a:r>
            <a:endParaRPr lang="en-US" altLang="zh-CN"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dirty="0">
                <a:solidFill>
                  <a:schemeClr val="bg1"/>
                </a:solidFill>
                <a:latin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rPr>
              <a:t>进入课程➤更多</a:t>
            </a:r>
            <a:r>
              <a:rPr lang="zh-CN" altLang="en-US"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rPr>
              <a:t>学习记录➤章节学习次数，可以查看学习次数。</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199456" y="908720"/>
            <a:ext cx="2577089" cy="5517232"/>
          </a:xfrm>
          <a:prstGeom prst="rect">
            <a:avLst/>
          </a:prstGeom>
        </p:spPr>
      </p:pic>
      <p:pic>
        <p:nvPicPr>
          <p:cNvPr id="4" name="图片 3"/>
          <p:cNvPicPr>
            <a:picLocks noChangeAspect="1"/>
          </p:cNvPicPr>
          <p:nvPr/>
        </p:nvPicPr>
        <p:blipFill>
          <a:blip r:embed="rId2"/>
          <a:stretch>
            <a:fillRect/>
          </a:stretch>
        </p:blipFill>
        <p:spPr>
          <a:xfrm>
            <a:off x="5074220" y="888898"/>
            <a:ext cx="2577089" cy="5681723"/>
          </a:xfrm>
          <a:prstGeom prst="rect">
            <a:avLst/>
          </a:prstGeom>
        </p:spPr>
      </p:pic>
    </p:spTree>
    <p:custDataLst>
      <p:tags r:id="rId3"/>
    </p:custDataLst>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8919" name="TextBox 42      (向天歌演示原创作品：www.TopPPT.cn)"/>
          <p:cNvSpPr txBox="1">
            <a:spLocks noChangeArrowheads="1"/>
          </p:cNvSpPr>
          <p:nvPr/>
        </p:nvSpPr>
        <p:spPr bwMode="auto">
          <a:xfrm>
            <a:off x="752475" y="233680"/>
            <a:ext cx="21297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错题集</a:t>
            </a:r>
            <a:endParaRPr lang="zh-CN" altLang="en-US" sz="2800" b="1" dirty="0">
              <a:latin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479425" y="692785"/>
            <a:ext cx="2624455" cy="5701030"/>
          </a:xfrm>
          <a:prstGeom prst="rect">
            <a:avLst/>
          </a:prstGeom>
        </p:spPr>
      </p:pic>
      <p:pic>
        <p:nvPicPr>
          <p:cNvPr id="8" name="图片 7"/>
          <p:cNvPicPr>
            <a:picLocks noChangeAspect="1"/>
          </p:cNvPicPr>
          <p:nvPr/>
        </p:nvPicPr>
        <p:blipFill>
          <a:blip r:embed="rId2"/>
          <a:stretch>
            <a:fillRect/>
          </a:stretch>
        </p:blipFill>
        <p:spPr>
          <a:xfrm>
            <a:off x="3226435" y="688975"/>
            <a:ext cx="2614930" cy="5676900"/>
          </a:xfrm>
          <a:prstGeom prst="rect">
            <a:avLst/>
          </a:prstGeom>
        </p:spPr>
      </p:pic>
      <p:pic>
        <p:nvPicPr>
          <p:cNvPr id="9" name="图片 8"/>
          <p:cNvPicPr>
            <a:picLocks noChangeAspect="1"/>
          </p:cNvPicPr>
          <p:nvPr/>
        </p:nvPicPr>
        <p:blipFill>
          <a:blip r:embed="rId3"/>
          <a:stretch>
            <a:fillRect/>
          </a:stretch>
        </p:blipFill>
        <p:spPr>
          <a:xfrm>
            <a:off x="5930900" y="692785"/>
            <a:ext cx="2614930" cy="5701030"/>
          </a:xfrm>
          <a:prstGeom prst="rect">
            <a:avLst/>
          </a:prstGeom>
        </p:spPr>
      </p:pic>
      <p:sp>
        <p:nvSpPr>
          <p:cNvPr id="10" name="文本框 9"/>
          <p:cNvSpPr txBox="1"/>
          <p:nvPr/>
        </p:nvSpPr>
        <p:spPr>
          <a:xfrm>
            <a:off x="8760460" y="1988821"/>
            <a:ext cx="3096180" cy="2999740"/>
          </a:xfrm>
          <a:prstGeom prst="rect">
            <a:avLst/>
          </a:prstGeom>
          <a:solidFill>
            <a:schemeClr val="tx1">
              <a:lumMod val="75000"/>
              <a:lumOff val="25000"/>
            </a:schemeClr>
          </a:solidFill>
        </p:spPr>
        <p:txBody>
          <a:bodyPr wrap="square" rtlCol="0">
            <a:spAutoFit/>
          </a:bodyPr>
          <a:lstStyle/>
          <a:p>
            <a:pPr>
              <a:lnSpc>
                <a:spcPct val="150000"/>
              </a:lnSpc>
            </a:pPr>
            <a:r>
              <a:rPr lang="zh-CN" altLang="en-US" dirty="0">
                <a:solidFill>
                  <a:schemeClr val="bg1"/>
                </a:solidFill>
                <a:latin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rPr>
              <a:t>进入课程，点击</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更多</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错题集</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a:t>
            </a:r>
            <a:endParaRPr lang="en-US" altLang="zh-CN"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dirty="0">
                <a:solidFill>
                  <a:schemeClr val="bg1"/>
                </a:solidFill>
                <a:latin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rPr>
              <a:t>进入错题集之后可以根据题型分类查看错题。</a:t>
            </a:r>
            <a:endParaRPr lang="zh-CN" altLang="en-US"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dirty="0">
                <a:solidFill>
                  <a:schemeClr val="bg1"/>
                </a:solidFill>
                <a:latin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rPr>
              <a:t>点击页面右上角</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垃圾桶</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标识可删除，但删除后将无法恢复，请谨慎操作。</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ustDataLst>
      <p:tags r:id="rId4"/>
    </p:custData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8919" name="TextBox 42      (向天歌演示原创作品：www.TopPPT.cn)"/>
          <p:cNvSpPr txBox="1">
            <a:spLocks noChangeArrowheads="1"/>
          </p:cNvSpPr>
          <p:nvPr/>
        </p:nvSpPr>
        <p:spPr bwMode="auto">
          <a:xfrm>
            <a:off x="752475" y="233680"/>
            <a:ext cx="21297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笔记</a:t>
            </a:r>
            <a:endParaRPr lang="zh-CN" altLang="en-US" sz="2800" b="1" dirty="0">
              <a:latin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941705" y="692785"/>
            <a:ext cx="2286000" cy="4985385"/>
          </a:xfrm>
          <a:prstGeom prst="rect">
            <a:avLst/>
          </a:prstGeom>
        </p:spPr>
      </p:pic>
      <p:pic>
        <p:nvPicPr>
          <p:cNvPr id="7" name="图片 6"/>
          <p:cNvPicPr>
            <a:picLocks noChangeAspect="1"/>
          </p:cNvPicPr>
          <p:nvPr/>
        </p:nvPicPr>
        <p:blipFill>
          <a:blip r:embed="rId2"/>
          <a:stretch>
            <a:fillRect/>
          </a:stretch>
        </p:blipFill>
        <p:spPr>
          <a:xfrm>
            <a:off x="3513455" y="688975"/>
            <a:ext cx="2301875" cy="4980305"/>
          </a:xfrm>
          <a:prstGeom prst="rect">
            <a:avLst/>
          </a:prstGeom>
        </p:spPr>
      </p:pic>
      <p:pic>
        <p:nvPicPr>
          <p:cNvPr id="8" name="图片 7"/>
          <p:cNvPicPr>
            <a:picLocks noChangeAspect="1"/>
          </p:cNvPicPr>
          <p:nvPr/>
        </p:nvPicPr>
        <p:blipFill>
          <a:blip r:embed="rId3"/>
          <a:stretch>
            <a:fillRect/>
          </a:stretch>
        </p:blipFill>
        <p:spPr>
          <a:xfrm>
            <a:off x="6119495" y="692785"/>
            <a:ext cx="2303780" cy="5016500"/>
          </a:xfrm>
          <a:prstGeom prst="rect">
            <a:avLst/>
          </a:prstGeom>
        </p:spPr>
      </p:pic>
      <p:pic>
        <p:nvPicPr>
          <p:cNvPr id="9" name="图片 8"/>
          <p:cNvPicPr>
            <a:picLocks noChangeAspect="1"/>
          </p:cNvPicPr>
          <p:nvPr/>
        </p:nvPicPr>
        <p:blipFill>
          <a:blip r:embed="rId4"/>
          <a:stretch>
            <a:fillRect/>
          </a:stretch>
        </p:blipFill>
        <p:spPr>
          <a:xfrm>
            <a:off x="8727440" y="692785"/>
            <a:ext cx="2300605" cy="4994275"/>
          </a:xfrm>
          <a:prstGeom prst="rect">
            <a:avLst/>
          </a:prstGeom>
        </p:spPr>
      </p:pic>
      <p:sp>
        <p:nvSpPr>
          <p:cNvPr id="32" name="Rectangle 31      (向天歌演示原创作品：www.TopPPT.cn)"/>
          <p:cNvSpPr/>
          <p:nvPr/>
        </p:nvSpPr>
        <p:spPr>
          <a:xfrm>
            <a:off x="143351" y="5321367"/>
            <a:ext cx="11838305" cy="153329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4" name="TextBox 43      (向天歌演示原创作品：www.TopPPT.cn)"/>
          <p:cNvSpPr txBox="1">
            <a:spLocks noChangeArrowheads="1"/>
          </p:cNvSpPr>
          <p:nvPr/>
        </p:nvSpPr>
        <p:spPr bwMode="auto">
          <a:xfrm>
            <a:off x="275359" y="5324921"/>
            <a:ext cx="1157428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indent="0" algn="l">
              <a:lnSpc>
                <a:spcPct val="150000"/>
              </a:lnSpc>
              <a:buClrTx/>
              <a:buSzTx/>
              <a:buFont typeface="Wingdings" panose="05000000000000000000" charset="0"/>
              <a:buNone/>
            </a:pPr>
            <a:r>
              <a:rPr lang="zh-CN" altLang="en-US" sz="1600" dirty="0">
                <a:solidFill>
                  <a:schemeClr val="bg1"/>
                </a:solidFill>
                <a:latin typeface="微软雅黑" panose="020B0503020204020204" pitchFamily="34" charset="-122"/>
                <a:ea typeface="微软雅黑" panose="020B0503020204020204" pitchFamily="34" charset="-122"/>
                <a:sym typeface="+mn-ea"/>
              </a:rPr>
              <a:t>❖</a:t>
            </a:r>
            <a:r>
              <a:rPr lang="zh-CN" altLang="en-US" sz="1600" dirty="0">
                <a:solidFill>
                  <a:schemeClr val="bg1"/>
                </a:solidFill>
                <a:latin typeface="微软雅黑" panose="020B0503020204020204" pitchFamily="34" charset="-122"/>
                <a:ea typeface="微软雅黑" panose="020B0503020204020204" pitchFamily="34" charset="-122"/>
                <a:sym typeface="+mn-ea"/>
              </a:rPr>
              <a:t>点击章节学习页面</a:t>
            </a:r>
            <a:r>
              <a:rPr lang="en-US" altLang="zh-CN" sz="1600" dirty="0">
                <a:solidFill>
                  <a:schemeClr val="bg1"/>
                </a:solidFill>
                <a:latin typeface="微软雅黑" panose="020B0503020204020204" pitchFamily="34" charset="-122"/>
                <a:ea typeface="微软雅黑" panose="020B0503020204020204" pitchFamily="34" charset="-122"/>
                <a:sym typeface="+mn-ea"/>
              </a:rPr>
              <a:t>【</a:t>
            </a:r>
            <a:r>
              <a:rPr lang="zh-CN" altLang="en-US" sz="1600" dirty="0">
                <a:solidFill>
                  <a:schemeClr val="bg1"/>
                </a:solidFill>
                <a:latin typeface="微软雅黑" panose="020B0503020204020204" pitchFamily="34" charset="-122"/>
                <a:ea typeface="微软雅黑" panose="020B0503020204020204" pitchFamily="34" charset="-122"/>
                <a:sym typeface="+mn-ea"/>
              </a:rPr>
              <a:t>写笔记</a:t>
            </a:r>
            <a:r>
              <a:rPr lang="en-US" altLang="zh-CN" sz="1600" dirty="0">
                <a:solidFill>
                  <a:schemeClr val="bg1"/>
                </a:solidFill>
                <a:latin typeface="微软雅黑" panose="020B0503020204020204" pitchFamily="34" charset="-122"/>
                <a:ea typeface="微软雅黑" panose="020B0503020204020204" pitchFamily="34" charset="-122"/>
                <a:sym typeface="+mn-ea"/>
              </a:rPr>
              <a:t>】</a:t>
            </a:r>
            <a:r>
              <a:rPr lang="zh-CN" altLang="en-US" sz="1600" dirty="0">
                <a:solidFill>
                  <a:schemeClr val="bg1"/>
                </a:solidFill>
                <a:latin typeface="微软雅黑" panose="020B0503020204020204" pitchFamily="34" charset="-122"/>
                <a:ea typeface="微软雅黑" panose="020B0503020204020204" pitchFamily="34" charset="-122"/>
                <a:sym typeface="+mn-ea"/>
              </a:rPr>
              <a:t>，编辑内容。</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a:p>
            <a:pPr marL="0" indent="0" algn="l">
              <a:lnSpc>
                <a:spcPct val="150000"/>
              </a:lnSpc>
              <a:buClrTx/>
              <a:buSzTx/>
              <a:buFont typeface="Wingdings" panose="05000000000000000000" charset="0"/>
              <a:buNone/>
            </a:pPr>
            <a:r>
              <a:rPr lang="zh-CN" altLang="en-US" sz="1600" dirty="0">
                <a:solidFill>
                  <a:schemeClr val="bg1"/>
                </a:solidFill>
                <a:latin typeface="微软雅黑" panose="020B0503020204020204" pitchFamily="34" charset="-122"/>
                <a:ea typeface="微软雅黑" panose="020B0503020204020204" pitchFamily="34" charset="-122"/>
                <a:sym typeface="+mn-ea"/>
              </a:rPr>
              <a:t>❖课程笔记默认会存放在</a:t>
            </a:r>
            <a:r>
              <a:rPr lang="en-US" altLang="zh-CN" sz="1600" dirty="0">
                <a:solidFill>
                  <a:schemeClr val="bg1"/>
                </a:solidFill>
                <a:latin typeface="微软雅黑" panose="020B0503020204020204" pitchFamily="34" charset="-122"/>
                <a:ea typeface="微软雅黑" panose="020B0503020204020204" pitchFamily="34" charset="-122"/>
                <a:sym typeface="+mn-ea"/>
              </a:rPr>
              <a:t>【</a:t>
            </a:r>
            <a:r>
              <a:rPr lang="zh-CN" altLang="en-US" sz="1600" dirty="0">
                <a:solidFill>
                  <a:schemeClr val="bg1"/>
                </a:solidFill>
                <a:latin typeface="微软雅黑" panose="020B0503020204020204" pitchFamily="34" charset="-122"/>
                <a:ea typeface="微软雅黑" panose="020B0503020204020204" pitchFamily="34" charset="-122"/>
                <a:sym typeface="+mn-ea"/>
              </a:rPr>
              <a:t>课堂笔记</a:t>
            </a:r>
            <a:r>
              <a:rPr lang="en-US" altLang="zh-CN" sz="1600" dirty="0">
                <a:solidFill>
                  <a:schemeClr val="bg1"/>
                </a:solidFill>
                <a:latin typeface="微软雅黑" panose="020B0503020204020204" pitchFamily="34" charset="-122"/>
                <a:ea typeface="微软雅黑" panose="020B0503020204020204" pitchFamily="34" charset="-122"/>
                <a:sym typeface="+mn-ea"/>
              </a:rPr>
              <a:t>】</a:t>
            </a:r>
            <a:r>
              <a:rPr lang="zh-CN" altLang="en-US" sz="1600" dirty="0">
                <a:solidFill>
                  <a:schemeClr val="bg1"/>
                </a:solidFill>
                <a:latin typeface="微软雅黑" panose="020B0503020204020204" pitchFamily="34" charset="-122"/>
                <a:ea typeface="微软雅黑" panose="020B0503020204020204" pitchFamily="34" charset="-122"/>
                <a:sym typeface="+mn-ea"/>
              </a:rPr>
              <a:t>文件夹，如果您想保存在其他文件夹，在笔记编辑页面顶部</a:t>
            </a:r>
            <a:r>
              <a:rPr lang="en-US" altLang="zh-CN" sz="1600" dirty="0">
                <a:solidFill>
                  <a:schemeClr val="bg1"/>
                </a:solidFill>
                <a:latin typeface="微软雅黑" panose="020B0503020204020204" pitchFamily="34" charset="-122"/>
                <a:ea typeface="微软雅黑" panose="020B0503020204020204" pitchFamily="34" charset="-122"/>
                <a:sym typeface="+mn-ea"/>
              </a:rPr>
              <a:t>【﹀】</a:t>
            </a:r>
            <a:r>
              <a:rPr lang="zh-CN" altLang="en-US" sz="1600" dirty="0">
                <a:solidFill>
                  <a:schemeClr val="bg1"/>
                </a:solidFill>
                <a:latin typeface="微软雅黑" panose="020B0503020204020204" pitchFamily="34" charset="-122"/>
                <a:ea typeface="微软雅黑" panose="020B0503020204020204" pitchFamily="34" charset="-122"/>
                <a:sym typeface="+mn-ea"/>
              </a:rPr>
              <a:t>可更换文件夹，点击</a:t>
            </a:r>
            <a:r>
              <a:rPr lang="en-US" altLang="zh-CN" sz="1600" dirty="0">
                <a:solidFill>
                  <a:schemeClr val="bg1"/>
                </a:solidFill>
                <a:latin typeface="微软雅黑" panose="020B0503020204020204" pitchFamily="34" charset="-122"/>
                <a:ea typeface="微软雅黑" panose="020B0503020204020204" pitchFamily="34" charset="-122"/>
                <a:sym typeface="+mn-ea"/>
              </a:rPr>
              <a:t>【</a:t>
            </a:r>
            <a:r>
              <a:rPr lang="zh-CN" altLang="en-US" sz="1600" dirty="0">
                <a:solidFill>
                  <a:schemeClr val="bg1"/>
                </a:solidFill>
                <a:latin typeface="微软雅黑" panose="020B0503020204020204" pitchFamily="34" charset="-122"/>
                <a:ea typeface="微软雅黑" panose="020B0503020204020204" pitchFamily="34" charset="-122"/>
                <a:sym typeface="+mn-ea"/>
              </a:rPr>
              <a:t>完成</a:t>
            </a:r>
            <a:r>
              <a:rPr lang="en-US" altLang="zh-CN" sz="1600" dirty="0">
                <a:solidFill>
                  <a:schemeClr val="bg1"/>
                </a:solidFill>
                <a:latin typeface="微软雅黑" panose="020B0503020204020204" pitchFamily="34" charset="-122"/>
                <a:ea typeface="微软雅黑" panose="020B0503020204020204" pitchFamily="34" charset="-122"/>
                <a:sym typeface="+mn-ea"/>
              </a:rPr>
              <a:t>】</a:t>
            </a:r>
            <a:r>
              <a:rPr lang="zh-CN" altLang="en-US" sz="1600" dirty="0">
                <a:solidFill>
                  <a:schemeClr val="bg1"/>
                </a:solidFill>
                <a:latin typeface="微软雅黑" panose="020B0503020204020204" pitchFamily="34" charset="-122"/>
                <a:ea typeface="微软雅黑" panose="020B0503020204020204" pitchFamily="34" charset="-122"/>
                <a:sym typeface="+mn-ea"/>
              </a:rPr>
              <a:t>。</a:t>
            </a:r>
            <a:endParaRPr lang="zh-CN" altLang="en-US" sz="1600" dirty="0">
              <a:solidFill>
                <a:schemeClr val="bg1"/>
              </a:solidFill>
              <a:latin typeface="微软雅黑" panose="020B0503020204020204" pitchFamily="34" charset="-122"/>
              <a:ea typeface="微软雅黑" panose="020B0503020204020204" pitchFamily="34" charset="-122"/>
              <a:sym typeface="+mn-ea"/>
            </a:endParaRPr>
          </a:p>
          <a:p>
            <a:pPr marL="0" indent="0" algn="l">
              <a:lnSpc>
                <a:spcPct val="150000"/>
              </a:lnSpc>
              <a:buClrTx/>
              <a:buSzTx/>
              <a:buFont typeface="Wingdings" panose="05000000000000000000" charset="0"/>
              <a:buNone/>
            </a:pPr>
            <a:r>
              <a:rPr lang="zh-CN" altLang="en-US" sz="1600" dirty="0">
                <a:solidFill>
                  <a:schemeClr val="bg1"/>
                </a:solidFill>
                <a:latin typeface="微软雅黑" panose="020B0503020204020204" pitchFamily="34" charset="-122"/>
                <a:ea typeface="微软雅黑" panose="020B0503020204020204" pitchFamily="34" charset="-122"/>
                <a:sym typeface="+mn-ea"/>
              </a:rPr>
              <a:t>❖</a:t>
            </a:r>
            <a:r>
              <a:rPr lang="zh-CN" altLang="en-US" sz="1600" dirty="0">
                <a:solidFill>
                  <a:schemeClr val="bg1"/>
                </a:solidFill>
                <a:latin typeface="微软雅黑" panose="020B0503020204020204" pitchFamily="34" charset="-122"/>
                <a:ea typeface="微软雅黑" panose="020B0503020204020204" pitchFamily="34" charset="-122"/>
                <a:sym typeface="+mn-ea"/>
              </a:rPr>
              <a:t>笔记列表可修改共享范围，如：私有、公开、共享给好友、共享给指定人。</a:t>
            </a:r>
            <a:endParaRPr lang="en-US" altLang="zh-CN" sz="1600" dirty="0">
              <a:solidFill>
                <a:schemeClr val="bg1"/>
              </a:solidFill>
              <a:latin typeface="微软雅黑" panose="020B0503020204020204" pitchFamily="34" charset="-122"/>
              <a:ea typeface="微软雅黑" panose="020B0503020204020204" pitchFamily="34" charset="-122"/>
              <a:sym typeface="+mn-ea"/>
            </a:endParaRPr>
          </a:p>
        </p:txBody>
      </p:sp>
    </p:spTree>
    <p:custDataLst>
      <p:tags r:id="rId5"/>
    </p:custData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8919" name="TextBox 42      (向天歌演示原创作品：www.TopPPT.cn)"/>
          <p:cNvSpPr txBox="1">
            <a:spLocks noChangeArrowheads="1"/>
          </p:cNvSpPr>
          <p:nvPr/>
        </p:nvSpPr>
        <p:spPr bwMode="auto">
          <a:xfrm>
            <a:off x="752475" y="233680"/>
            <a:ext cx="21297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笔记</a:t>
            </a:r>
            <a:endParaRPr lang="zh-CN" altLang="en-US" sz="2800" b="1" dirty="0">
              <a:latin typeface="微软雅黑" panose="020B0503020204020204" pitchFamily="34" charset="-122"/>
            </a:endParaRPr>
          </a:p>
        </p:txBody>
      </p:sp>
      <p:sp>
        <p:nvSpPr>
          <p:cNvPr id="4" name="TextBox 43      (向天歌演示原创作品：www.TopPPT.cn)"/>
          <p:cNvSpPr txBox="1">
            <a:spLocks noChangeArrowheads="1"/>
          </p:cNvSpPr>
          <p:nvPr/>
        </p:nvSpPr>
        <p:spPr bwMode="auto">
          <a:xfrm>
            <a:off x="-635" y="5794375"/>
            <a:ext cx="12145010" cy="922020"/>
          </a:xfrm>
          <a:prstGeom prst="rect">
            <a:avLst/>
          </a:prstGeom>
          <a:solidFill>
            <a:schemeClr val="tx1">
              <a:lumMod val="75000"/>
              <a:lumOff val="25000"/>
            </a:schemeClr>
          </a:solidFill>
          <a:ln>
            <a:noFill/>
          </a:ln>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indent="0" algn="l">
              <a:lnSpc>
                <a:spcPct val="150000"/>
              </a:lnSpc>
              <a:buClrTx/>
              <a:buSzTx/>
              <a:buFont typeface="Wingdings" panose="05000000000000000000" charset="0"/>
              <a:buNone/>
            </a:pPr>
            <a:r>
              <a:rPr lang="zh-CN" altLang="en-US"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点击</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笔记</a:t>
            </a:r>
            <a:r>
              <a:rPr lang="en-US" altLang="zh-CN" sz="1800" dirty="0">
                <a:solidFill>
                  <a:schemeClr val="bg1"/>
                </a:solidFill>
                <a:latin typeface="微软雅黑" panose="020B0503020204020204" pitchFamily="34" charset="-122"/>
                <a:ea typeface="微软雅黑" panose="020B0503020204020204" pitchFamily="34" charset="-122"/>
                <a:sym typeface="+mn-ea"/>
              </a:rPr>
              <a:t>】 ➤ 【</a:t>
            </a:r>
            <a:r>
              <a:rPr lang="zh-CN" altLang="en-US" sz="1800" dirty="0">
                <a:solidFill>
                  <a:schemeClr val="bg1"/>
                </a:solidFill>
                <a:latin typeface="微软雅黑" panose="020B0503020204020204" pitchFamily="34" charset="-122"/>
                <a:ea typeface="微软雅黑" panose="020B0503020204020204" pitchFamily="34" charset="-122"/>
                <a:sym typeface="+mn-ea"/>
              </a:rPr>
              <a:t>笔记本</a:t>
            </a:r>
            <a:r>
              <a:rPr lang="en-US" altLang="zh-CN" sz="1800" dirty="0">
                <a:solidFill>
                  <a:schemeClr val="bg1"/>
                </a:solidFill>
                <a:latin typeface="微软雅黑" panose="020B0503020204020204" pitchFamily="34" charset="-122"/>
                <a:ea typeface="微软雅黑" panose="020B0503020204020204" pitchFamily="34" charset="-122"/>
                <a:sym typeface="+mn-ea"/>
              </a:rPr>
              <a:t>】 ➤ 可</a:t>
            </a:r>
            <a:r>
              <a:rPr lang="zh-CN" altLang="en-US" sz="1800" dirty="0">
                <a:solidFill>
                  <a:schemeClr val="bg1"/>
                </a:solidFill>
                <a:latin typeface="微软雅黑" panose="020B0503020204020204" pitchFamily="34" charset="-122"/>
                <a:ea typeface="微软雅黑" panose="020B0503020204020204" pitchFamily="34" charset="-122"/>
                <a:sym typeface="+mn-ea"/>
              </a:rPr>
              <a:t>查看您已经保存的笔记或者新建笔记。笔记本右上角书写标识可以新建笔记</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a:p>
            <a:pPr marL="0" indent="0" algn="l">
              <a:lnSpc>
                <a:spcPct val="150000"/>
              </a:lnSpc>
              <a:buClrTx/>
              <a:buSzTx/>
              <a:buFont typeface="Wingdings" panose="05000000000000000000" charset="0"/>
              <a:buNone/>
            </a:pPr>
            <a:r>
              <a:rPr lang="zh-CN" altLang="en-US"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如果您需要修改笔记文件夹的权限，点击文件夹进入，右上角的三横线展开，点击</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共享范围</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进行修改。</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p:txBody>
      </p:sp>
      <p:sp>
        <p:nvSpPr>
          <p:cNvPr id="8" name="矩形 7"/>
          <p:cNvSpPr/>
          <p:nvPr/>
        </p:nvSpPr>
        <p:spPr>
          <a:xfrm>
            <a:off x="2202180" y="5078730"/>
            <a:ext cx="680085" cy="4984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noProof="1"/>
          </a:p>
        </p:txBody>
      </p:sp>
      <p:pic>
        <p:nvPicPr>
          <p:cNvPr id="2" name="图片 1"/>
          <p:cNvPicPr>
            <a:picLocks noChangeAspect="1"/>
          </p:cNvPicPr>
          <p:nvPr/>
        </p:nvPicPr>
        <p:blipFill>
          <a:blip r:embed="rId1"/>
          <a:stretch>
            <a:fillRect/>
          </a:stretch>
        </p:blipFill>
        <p:spPr>
          <a:xfrm>
            <a:off x="728345" y="688975"/>
            <a:ext cx="2303780" cy="5005705"/>
          </a:xfrm>
          <a:prstGeom prst="rect">
            <a:avLst/>
          </a:prstGeom>
        </p:spPr>
      </p:pic>
      <p:pic>
        <p:nvPicPr>
          <p:cNvPr id="5" name="图片 4"/>
          <p:cNvPicPr>
            <a:picLocks noChangeAspect="1"/>
          </p:cNvPicPr>
          <p:nvPr/>
        </p:nvPicPr>
        <p:blipFill>
          <a:blip r:embed="rId2"/>
          <a:stretch>
            <a:fillRect/>
          </a:stretch>
        </p:blipFill>
        <p:spPr>
          <a:xfrm>
            <a:off x="3616325" y="694055"/>
            <a:ext cx="2296160" cy="4983480"/>
          </a:xfrm>
          <a:prstGeom prst="rect">
            <a:avLst/>
          </a:prstGeom>
        </p:spPr>
      </p:pic>
      <p:pic>
        <p:nvPicPr>
          <p:cNvPr id="11" name="图片 10"/>
          <p:cNvPicPr>
            <a:picLocks noChangeAspect="1"/>
          </p:cNvPicPr>
          <p:nvPr/>
        </p:nvPicPr>
        <p:blipFill>
          <a:blip r:embed="rId3"/>
          <a:stretch>
            <a:fillRect/>
          </a:stretch>
        </p:blipFill>
        <p:spPr>
          <a:xfrm>
            <a:off x="6495415" y="688975"/>
            <a:ext cx="2297430" cy="4970780"/>
          </a:xfrm>
          <a:prstGeom prst="rect">
            <a:avLst/>
          </a:prstGeom>
        </p:spPr>
      </p:pic>
      <p:pic>
        <p:nvPicPr>
          <p:cNvPr id="12" name="图片 11"/>
          <p:cNvPicPr>
            <a:picLocks noChangeAspect="1"/>
          </p:cNvPicPr>
          <p:nvPr/>
        </p:nvPicPr>
        <p:blipFill>
          <a:blip r:embed="rId4"/>
          <a:stretch>
            <a:fillRect/>
          </a:stretch>
        </p:blipFill>
        <p:spPr>
          <a:xfrm>
            <a:off x="9376410" y="694055"/>
            <a:ext cx="2291715" cy="4991735"/>
          </a:xfrm>
          <a:prstGeom prst="rect">
            <a:avLst/>
          </a:prstGeom>
        </p:spPr>
      </p:pic>
    </p:spTree>
    <p:custDataLst>
      <p:tags r:id="rId5"/>
    </p:custData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8919" name="TextBox 42      (向天歌演示原创作品：www.TopPPT.cn)"/>
          <p:cNvSpPr txBox="1">
            <a:spLocks noChangeArrowheads="1"/>
          </p:cNvSpPr>
          <p:nvPr/>
        </p:nvSpPr>
        <p:spPr bwMode="auto">
          <a:xfrm>
            <a:off x="752475" y="233680"/>
            <a:ext cx="212979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收件箱</a:t>
            </a:r>
            <a:endParaRPr lang="zh-CN" altLang="en-US" sz="2800" b="1" dirty="0">
              <a:latin typeface="微软雅黑" panose="020B0503020204020204" pitchFamily="34" charset="-122"/>
            </a:endParaRPr>
          </a:p>
        </p:txBody>
      </p:sp>
      <p:sp>
        <p:nvSpPr>
          <p:cNvPr id="4" name="TextBox 43      (向天歌演示原创作品：www.TopPPT.cn)"/>
          <p:cNvSpPr txBox="1">
            <a:spLocks noChangeArrowheads="1"/>
          </p:cNvSpPr>
          <p:nvPr/>
        </p:nvSpPr>
        <p:spPr bwMode="auto">
          <a:xfrm>
            <a:off x="8688705" y="2853055"/>
            <a:ext cx="3401060" cy="1468120"/>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indent="0" algn="l">
              <a:lnSpc>
                <a:spcPct val="150000"/>
              </a:lnSpc>
              <a:buClrTx/>
              <a:buSzTx/>
              <a:buFont typeface="Wingdings" panose="05000000000000000000" charset="0"/>
              <a:buNone/>
            </a:pPr>
            <a:r>
              <a:rPr lang="zh-CN" altLang="en-US"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点击</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消息</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sz="1800" dirty="0">
                <a:solidFill>
                  <a:schemeClr val="bg1"/>
                </a:solidFill>
                <a:latin typeface="微软雅黑" panose="020B0503020204020204" pitchFamily="34" charset="-122"/>
                <a:ea typeface="微软雅黑" panose="020B0503020204020204" pitchFamily="34" charset="-122"/>
                <a:sym typeface="+mn-ea"/>
              </a:rPr>
              <a:t>【收件箱】查看您收到的所有通知。比如：作业、考试、开课通知等。</a:t>
            </a:r>
            <a:endParaRPr sz="1800" dirty="0">
              <a:solidFill>
                <a:schemeClr val="bg1"/>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1"/>
          <a:stretch>
            <a:fillRect/>
          </a:stretch>
        </p:blipFill>
        <p:spPr>
          <a:xfrm>
            <a:off x="191770" y="755650"/>
            <a:ext cx="2624455" cy="5681980"/>
          </a:xfrm>
          <a:prstGeom prst="rect">
            <a:avLst/>
          </a:prstGeom>
        </p:spPr>
      </p:pic>
      <p:pic>
        <p:nvPicPr>
          <p:cNvPr id="5" name="图片 4"/>
          <p:cNvPicPr>
            <a:picLocks noChangeAspect="1"/>
          </p:cNvPicPr>
          <p:nvPr/>
        </p:nvPicPr>
        <p:blipFill>
          <a:blip r:embed="rId2"/>
          <a:stretch>
            <a:fillRect/>
          </a:stretch>
        </p:blipFill>
        <p:spPr>
          <a:xfrm>
            <a:off x="3083560" y="751205"/>
            <a:ext cx="2609850" cy="5686425"/>
          </a:xfrm>
          <a:prstGeom prst="rect">
            <a:avLst/>
          </a:prstGeom>
        </p:spPr>
      </p:pic>
      <p:pic>
        <p:nvPicPr>
          <p:cNvPr id="10" name="图片 9"/>
          <p:cNvPicPr>
            <a:picLocks noChangeAspect="1"/>
          </p:cNvPicPr>
          <p:nvPr/>
        </p:nvPicPr>
        <p:blipFill>
          <a:blip r:embed="rId3"/>
          <a:stretch>
            <a:fillRect/>
          </a:stretch>
        </p:blipFill>
        <p:spPr>
          <a:xfrm>
            <a:off x="5894705" y="764540"/>
            <a:ext cx="2609850" cy="5691505"/>
          </a:xfrm>
          <a:prstGeom prst="rect">
            <a:avLst/>
          </a:prstGeom>
        </p:spPr>
      </p:pic>
      <p:sp>
        <p:nvSpPr>
          <p:cNvPr id="11" name="文本框 10"/>
          <p:cNvSpPr txBox="1"/>
          <p:nvPr/>
        </p:nvSpPr>
        <p:spPr>
          <a:xfrm>
            <a:off x="263525" y="2204720"/>
            <a:ext cx="2221865" cy="445770"/>
          </a:xfrm>
          <a:prstGeom prst="rect">
            <a:avLst/>
          </a:prstGeom>
          <a:noFill/>
          <a:ln w="19050">
            <a:solidFill>
              <a:srgbClr val="FF0000"/>
            </a:solidFill>
          </a:ln>
        </p:spPr>
        <p:txBody>
          <a:bodyPr wrap="square" rtlCol="0">
            <a:noAutofit/>
          </a:bodyPr>
          <a:lstStyle/>
          <a:p>
            <a:endParaRPr lang="zh-CN" altLang="en-US"/>
          </a:p>
        </p:txBody>
      </p:sp>
      <p:sp>
        <p:nvSpPr>
          <p:cNvPr id="3" name="文本框 2"/>
          <p:cNvSpPr txBox="1"/>
          <p:nvPr/>
        </p:nvSpPr>
        <p:spPr>
          <a:xfrm>
            <a:off x="3048000" y="3244850"/>
            <a:ext cx="6096000" cy="368300"/>
          </a:xfrm>
          <a:prstGeom prst="rect">
            <a:avLst/>
          </a:prstGeom>
          <a:noFill/>
        </p:spPr>
        <p:txBody>
          <a:bodyPr wrap="square" rtlCol="0" anchor="t">
            <a:spAutoFit/>
          </a:bodyPr>
          <a:p>
            <a:r>
              <a:rPr lang="zh-CN" altLang="en-US"/>
              <a:t>张梦</a:t>
            </a:r>
            <a:endParaRPr lang="zh-CN" altLang="en-US"/>
          </a:p>
        </p:txBody>
      </p:sp>
    </p:spTree>
    <p:custDataLst>
      <p:tags r:id="rId4"/>
    </p:custData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FCDC8802A94B6C16591B3E4B0506376A"/>
          <p:cNvPicPr>
            <a:picLocks noChangeAspect="1"/>
          </p:cNvPicPr>
          <p:nvPr/>
        </p:nvPicPr>
        <p:blipFill>
          <a:blip r:embed="rId1"/>
          <a:stretch>
            <a:fillRect/>
          </a:stretch>
        </p:blipFill>
        <p:spPr>
          <a:xfrm>
            <a:off x="687705" y="1165860"/>
            <a:ext cx="5667375" cy="5146040"/>
          </a:xfrm>
          <a:prstGeom prst="rect">
            <a:avLst/>
          </a:prstGeom>
        </p:spPr>
      </p:pic>
      <p:sp>
        <p:nvSpPr>
          <p:cNvPr id="32" name="Rectangle 31      (向天歌演示原创作品：www.TopPPT.cn)"/>
          <p:cNvSpPr/>
          <p:nvPr/>
        </p:nvSpPr>
        <p:spPr>
          <a:xfrm>
            <a:off x="6704965" y="2708910"/>
            <a:ext cx="4879975" cy="208915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4823" name="TextBox 42      (向天歌演示原创作品：www.TopPPT.cn)"/>
          <p:cNvSpPr txBox="1">
            <a:spLocks noChangeArrowheads="1"/>
          </p:cNvSpPr>
          <p:nvPr/>
        </p:nvSpPr>
        <p:spPr bwMode="auto">
          <a:xfrm>
            <a:off x="752475" y="233363"/>
            <a:ext cx="2751237"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None/>
            </a:pPr>
            <a:r>
              <a:rPr lang="zh-CN" altLang="en-US" sz="2800" b="1" dirty="0">
                <a:latin typeface="微软雅黑" panose="020B0503020204020204" pitchFamily="34" charset="-122"/>
              </a:rPr>
              <a:t>下载【学习通】</a:t>
            </a:r>
            <a:endParaRPr lang="zh-CN" altLang="en-US" sz="2800" b="1" dirty="0">
              <a:latin typeface="微软雅黑" panose="020B0503020204020204" pitchFamily="34" charset="-122"/>
            </a:endParaRPr>
          </a:p>
        </p:txBody>
      </p:sp>
      <p:sp>
        <p:nvSpPr>
          <p:cNvPr id="34824" name="TextBox 43      (向天歌演示原创作品：www.TopPPT.cn)"/>
          <p:cNvSpPr txBox="1">
            <a:spLocks noChangeArrowheads="1"/>
          </p:cNvSpPr>
          <p:nvPr/>
        </p:nvSpPr>
        <p:spPr bwMode="auto">
          <a:xfrm>
            <a:off x="6888480" y="2924844"/>
            <a:ext cx="4630420"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lnSpc>
                <a:spcPct val="150000"/>
              </a:lnSpc>
              <a:spcBef>
                <a:spcPct val="0"/>
              </a:spcBef>
              <a:buNone/>
            </a:pPr>
            <a:r>
              <a:rPr lang="zh-CN" altLang="en-US" sz="1800" dirty="0">
                <a:solidFill>
                  <a:srgbClr val="FF0000"/>
                </a:solidFill>
                <a:latin typeface="微软雅黑" panose="020B0503020204020204" pitchFamily="34" charset="-122"/>
              </a:rPr>
              <a:t>手机端或者平板学习需要下载安装</a:t>
            </a:r>
            <a:r>
              <a:rPr lang="en-US" altLang="zh-CN" sz="1800" dirty="0">
                <a:solidFill>
                  <a:srgbClr val="FF0000"/>
                </a:solidFill>
                <a:latin typeface="微软雅黑" panose="020B0503020204020204" pitchFamily="34" charset="-122"/>
              </a:rPr>
              <a:t>【</a:t>
            </a:r>
            <a:r>
              <a:rPr lang="zh-CN" altLang="en-US" sz="1800" dirty="0">
                <a:solidFill>
                  <a:srgbClr val="FF0000"/>
                </a:solidFill>
                <a:latin typeface="微软雅黑" panose="020B0503020204020204" pitchFamily="34" charset="-122"/>
              </a:rPr>
              <a:t>学习通</a:t>
            </a:r>
            <a:r>
              <a:rPr lang="en-US" altLang="zh-CN" sz="1800" dirty="0">
                <a:solidFill>
                  <a:srgbClr val="FF0000"/>
                </a:solidFill>
                <a:latin typeface="微软雅黑" panose="020B0503020204020204" pitchFamily="34" charset="-122"/>
              </a:rPr>
              <a:t>】APP</a:t>
            </a:r>
            <a:r>
              <a:rPr lang="zh-CN" altLang="en-US" sz="1800" dirty="0">
                <a:solidFill>
                  <a:srgbClr val="FF0000"/>
                </a:solidFill>
                <a:latin typeface="微软雅黑" panose="020B0503020204020204" pitchFamily="34" charset="-122"/>
              </a:rPr>
              <a:t>。</a:t>
            </a:r>
            <a:endParaRPr lang="zh-CN" altLang="en-US" sz="1800" dirty="0">
              <a:solidFill>
                <a:srgbClr val="FF0000"/>
              </a:solidFill>
              <a:latin typeface="微软雅黑" panose="020B0503020204020204" pitchFamily="34" charset="-122"/>
            </a:endParaRPr>
          </a:p>
          <a:p>
            <a:pPr eaLnBrk="1" hangingPunct="1">
              <a:lnSpc>
                <a:spcPct val="150000"/>
              </a:lnSpc>
              <a:spcBef>
                <a:spcPct val="0"/>
              </a:spcBef>
              <a:buNone/>
            </a:pPr>
            <a:r>
              <a:rPr lang="zh-CN" altLang="en-US" sz="1800" dirty="0">
                <a:solidFill>
                  <a:schemeClr val="bg1"/>
                </a:solidFill>
                <a:latin typeface="微软雅黑" panose="020B0503020204020204" pitchFamily="34" charset="-122"/>
                <a:sym typeface="+mn-ea"/>
              </a:rPr>
              <a:t>请在手机应用商店搜索【学习通】或扫码下载。</a:t>
            </a:r>
            <a:endParaRPr lang="zh-CN" altLang="en-US" sz="1800" dirty="0">
              <a:solidFill>
                <a:schemeClr val="bg1"/>
              </a:solidFill>
              <a:latin typeface="微软雅黑" panose="020B0503020204020204" pitchFamily="34" charset="-122"/>
              <a:sym typeface="+mn-ea"/>
            </a:endParaRPr>
          </a:p>
        </p:txBody>
      </p:sp>
    </p:spTree>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7      (向天歌演示原创作品：www.TopPPT.cn)"/>
          <p:cNvSpPr/>
          <p:nvPr/>
        </p:nvSpPr>
        <p:spPr>
          <a:xfrm rot="19177476">
            <a:off x="8159750" y="312738"/>
            <a:ext cx="5683250" cy="5346700"/>
          </a:xfrm>
          <a:custGeom>
            <a:avLst/>
            <a:gdLst>
              <a:gd name="connsiteX0" fmla="*/ 699354 w 5683751"/>
              <a:gd name="connsiteY0" fmla="*/ 2660654 h 5347153"/>
              <a:gd name="connsiteX1" fmla="*/ 699354 w 5683751"/>
              <a:gd name="connsiteY1" fmla="*/ 4647799 h 5347153"/>
              <a:gd name="connsiteX2" fmla="*/ 2720656 w 5683751"/>
              <a:gd name="connsiteY2" fmla="*/ 4654875 h 5347153"/>
              <a:gd name="connsiteX3" fmla="*/ 2131993 w 5683751"/>
              <a:gd name="connsiteY3" fmla="*/ 5347153 h 5347153"/>
              <a:gd name="connsiteX4" fmla="*/ 0 w 5683751"/>
              <a:gd name="connsiteY4" fmla="*/ 5347153 h 5347153"/>
              <a:gd name="connsiteX5" fmla="*/ 0 w 5683751"/>
              <a:gd name="connsiteY5" fmla="*/ 2660489 h 5347153"/>
              <a:gd name="connsiteX6" fmla="*/ 2808800 w 5683751"/>
              <a:gd name="connsiteY6" fmla="*/ 0 h 5347153"/>
              <a:gd name="connsiteX7" fmla="*/ 2832652 w 5683751"/>
              <a:gd name="connsiteY7" fmla="*/ 699354 h 5347153"/>
              <a:gd name="connsiteX8" fmla="*/ 699354 w 5683751"/>
              <a:gd name="connsiteY8" fmla="*/ 699354 h 5347153"/>
              <a:gd name="connsiteX9" fmla="*/ 699354 w 5683751"/>
              <a:gd name="connsiteY9" fmla="*/ 2481295 h 5347153"/>
              <a:gd name="connsiteX10" fmla="*/ 0 w 5683751"/>
              <a:gd name="connsiteY10" fmla="*/ 2481130 h 5347153"/>
              <a:gd name="connsiteX11" fmla="*/ 0 w 5683751"/>
              <a:gd name="connsiteY11" fmla="*/ 0 h 5347153"/>
              <a:gd name="connsiteX12" fmla="*/ 4307551 w 5683751"/>
              <a:gd name="connsiteY12" fmla="*/ 0 h 5347153"/>
              <a:gd name="connsiteX13" fmla="*/ 5683751 w 5683751"/>
              <a:gd name="connsiteY13" fmla="*/ 1170220 h 5347153"/>
              <a:gd name="connsiteX14" fmla="*/ 5080222 w 5683751"/>
              <a:gd name="connsiteY14" fmla="*/ 1879981 h 5347153"/>
              <a:gd name="connsiteX15" fmla="*/ 5080546 w 5683751"/>
              <a:gd name="connsiteY15" fmla="*/ 1701265 h 5347153"/>
              <a:gd name="connsiteX16" fmla="*/ 5081521 w 5683751"/>
              <a:gd name="connsiteY16" fmla="*/ 699354 h 5347153"/>
              <a:gd name="connsiteX17" fmla="*/ 3041115 w 5683751"/>
              <a:gd name="connsiteY17" fmla="*/ 699354 h 5347153"/>
              <a:gd name="connsiteX18" fmla="*/ 3017264 w 5683751"/>
              <a:gd name="connsiteY18" fmla="*/ 0 h 534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3751" h="5347153">
                <a:moveTo>
                  <a:pt x="699354" y="2660654"/>
                </a:moveTo>
                <a:lnTo>
                  <a:pt x="699354" y="4647799"/>
                </a:lnTo>
                <a:lnTo>
                  <a:pt x="2720656" y="4654875"/>
                </a:lnTo>
                <a:lnTo>
                  <a:pt x="2131993" y="5347153"/>
                </a:lnTo>
                <a:lnTo>
                  <a:pt x="0" y="5347153"/>
                </a:lnTo>
                <a:lnTo>
                  <a:pt x="0" y="2660489"/>
                </a:lnTo>
                <a:close/>
                <a:moveTo>
                  <a:pt x="2808800" y="0"/>
                </a:moveTo>
                <a:lnTo>
                  <a:pt x="2832652" y="699354"/>
                </a:lnTo>
                <a:lnTo>
                  <a:pt x="699354" y="699354"/>
                </a:lnTo>
                <a:lnTo>
                  <a:pt x="699354" y="2481295"/>
                </a:lnTo>
                <a:lnTo>
                  <a:pt x="0" y="2481130"/>
                </a:lnTo>
                <a:lnTo>
                  <a:pt x="0" y="0"/>
                </a:lnTo>
                <a:close/>
                <a:moveTo>
                  <a:pt x="4307551" y="0"/>
                </a:moveTo>
                <a:lnTo>
                  <a:pt x="5683751" y="1170220"/>
                </a:lnTo>
                <a:lnTo>
                  <a:pt x="5080222" y="1879981"/>
                </a:lnTo>
                <a:lnTo>
                  <a:pt x="5080546" y="1701265"/>
                </a:lnTo>
                <a:cubicBezTo>
                  <a:pt x="5081157" y="1364859"/>
                  <a:pt x="5081625" y="1029670"/>
                  <a:pt x="5081521" y="699354"/>
                </a:cubicBezTo>
                <a:lnTo>
                  <a:pt x="3041115" y="699354"/>
                </a:lnTo>
                <a:lnTo>
                  <a:pt x="3017264" y="0"/>
                </a:lnTo>
                <a:close/>
              </a:path>
            </a:pathLst>
          </a:cu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tx1"/>
              </a:solidFill>
              <a:ea typeface="微软雅黑" panose="020B0503020204020204" pitchFamily="34" charset="-122"/>
            </a:endParaRPr>
          </a:p>
        </p:txBody>
      </p:sp>
      <p:sp>
        <p:nvSpPr>
          <p:cNvPr id="39" name="Freeform 38      (向天歌演示原创作品：www.TopPPT.cn)"/>
          <p:cNvSpPr/>
          <p:nvPr/>
        </p:nvSpPr>
        <p:spPr>
          <a:xfrm rot="19177476">
            <a:off x="10460038" y="1317625"/>
            <a:ext cx="3463925" cy="4075113"/>
          </a:xfrm>
          <a:custGeom>
            <a:avLst/>
            <a:gdLst>
              <a:gd name="connsiteX0" fmla="*/ 699354 w 3464896"/>
              <a:gd name="connsiteY0" fmla="*/ 2076448 h 4074783"/>
              <a:gd name="connsiteX1" fmla="*/ 699354 w 3464896"/>
              <a:gd name="connsiteY1" fmla="*/ 3252330 h 4074783"/>
              <a:gd name="connsiteX2" fmla="*/ 0 w 3464896"/>
              <a:gd name="connsiteY2" fmla="*/ 4074783 h 4074783"/>
              <a:gd name="connsiteX3" fmla="*/ 0 w 3464896"/>
              <a:gd name="connsiteY3" fmla="*/ 2076283 h 4074783"/>
              <a:gd name="connsiteX4" fmla="*/ 1684570 w 3464896"/>
              <a:gd name="connsiteY4" fmla="*/ 0 h 4074783"/>
              <a:gd name="connsiteX5" fmla="*/ 1708421 w 3464896"/>
              <a:gd name="connsiteY5" fmla="*/ 699355 h 4074783"/>
              <a:gd name="connsiteX6" fmla="*/ 699354 w 3464896"/>
              <a:gd name="connsiteY6" fmla="*/ 699354 h 4074783"/>
              <a:gd name="connsiteX7" fmla="*/ 699354 w 3464896"/>
              <a:gd name="connsiteY7" fmla="*/ 1859921 h 4074783"/>
              <a:gd name="connsiteX8" fmla="*/ 0 w 3464896"/>
              <a:gd name="connsiteY8" fmla="*/ 1859755 h 4074783"/>
              <a:gd name="connsiteX9" fmla="*/ 0 w 3464896"/>
              <a:gd name="connsiteY9" fmla="*/ 0 h 4074783"/>
              <a:gd name="connsiteX10" fmla="*/ 3464896 w 3464896"/>
              <a:gd name="connsiteY10" fmla="*/ 1 h 4074783"/>
              <a:gd name="connsiteX11" fmla="*/ 2870217 w 3464896"/>
              <a:gd name="connsiteY11" fmla="*/ 699354 h 4074783"/>
              <a:gd name="connsiteX12" fmla="*/ 1916884 w 3464896"/>
              <a:gd name="connsiteY12" fmla="*/ 699354 h 4074783"/>
              <a:gd name="connsiteX13" fmla="*/ 1893033 w 3464896"/>
              <a:gd name="connsiteY13" fmla="*/ 1 h 407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4896" h="4074783">
                <a:moveTo>
                  <a:pt x="699354" y="2076448"/>
                </a:moveTo>
                <a:lnTo>
                  <a:pt x="699354" y="3252330"/>
                </a:lnTo>
                <a:lnTo>
                  <a:pt x="0" y="4074783"/>
                </a:lnTo>
                <a:lnTo>
                  <a:pt x="0" y="2076283"/>
                </a:lnTo>
                <a:close/>
                <a:moveTo>
                  <a:pt x="1684570" y="0"/>
                </a:moveTo>
                <a:lnTo>
                  <a:pt x="1708421" y="699355"/>
                </a:lnTo>
                <a:lnTo>
                  <a:pt x="699354" y="699354"/>
                </a:lnTo>
                <a:lnTo>
                  <a:pt x="699354" y="1859921"/>
                </a:lnTo>
                <a:lnTo>
                  <a:pt x="0" y="1859755"/>
                </a:lnTo>
                <a:lnTo>
                  <a:pt x="0" y="0"/>
                </a:lnTo>
                <a:close/>
                <a:moveTo>
                  <a:pt x="3464896" y="1"/>
                </a:moveTo>
                <a:lnTo>
                  <a:pt x="2870217" y="699354"/>
                </a:lnTo>
                <a:lnTo>
                  <a:pt x="1916884" y="699354"/>
                </a:lnTo>
                <a:lnTo>
                  <a:pt x="1893033" y="1"/>
                </a:lnTo>
                <a:close/>
              </a:path>
            </a:pathLst>
          </a:custGeom>
          <a:solidFill>
            <a:srgbClr val="2B2E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tx1"/>
              </a:solidFill>
              <a:ea typeface="微软雅黑" panose="020B0503020204020204" pitchFamily="34" charset="-122"/>
            </a:endParaRPr>
          </a:p>
        </p:txBody>
      </p:sp>
      <p:grpSp>
        <p:nvGrpSpPr>
          <p:cNvPr id="3078" name="Group 3      (向天歌演示原创作品：www.TopPPT.cn)"/>
          <p:cNvGrpSpPr/>
          <p:nvPr/>
        </p:nvGrpSpPr>
        <p:grpSpPr bwMode="auto">
          <a:xfrm>
            <a:off x="1559496" y="5253072"/>
            <a:ext cx="1776834" cy="120650"/>
            <a:chOff x="1559554" y="4356850"/>
            <a:chExt cx="1777310" cy="121200"/>
          </a:xfrm>
        </p:grpSpPr>
        <p:cxnSp>
          <p:nvCxnSpPr>
            <p:cNvPr id="24" name="Straight Connector 23      (向天歌演示原创作品：www.TopPPT.cn)"/>
            <p:cNvCxnSpPr/>
            <p:nvPr/>
          </p:nvCxnSpPr>
          <p:spPr>
            <a:xfrm flipH="1">
              <a:off x="1559554" y="4405713"/>
              <a:ext cx="1656184" cy="0"/>
            </a:xfrm>
            <a:prstGeom prst="line">
              <a:avLst/>
            </a:prstGeom>
            <a:ln w="19050">
              <a:gradFill flip="none" rotWithShape="1">
                <a:gsLst>
                  <a:gs pos="0">
                    <a:srgbClr val="21A3D0"/>
                  </a:gs>
                  <a:gs pos="89000">
                    <a:schemeClr val="bg1"/>
                  </a:gs>
                  <a:gs pos="83000">
                    <a:srgbClr val="E8E8E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8" name="Oval 27      (向天歌演示原创作品：www.TopPPT.cn)"/>
            <p:cNvSpPr/>
            <p:nvPr/>
          </p:nvSpPr>
          <p:spPr>
            <a:xfrm>
              <a:off x="3216182" y="4356850"/>
              <a:ext cx="120682" cy="121200"/>
            </a:xfrm>
            <a:prstGeom prst="ellipse">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grpSp>
      <p:grpSp>
        <p:nvGrpSpPr>
          <p:cNvPr id="3079" name="Group 4      (向天歌演示原创作品：www.TopPPT.cn)"/>
          <p:cNvGrpSpPr/>
          <p:nvPr/>
        </p:nvGrpSpPr>
        <p:grpSpPr bwMode="auto">
          <a:xfrm>
            <a:off x="4051300" y="5253072"/>
            <a:ext cx="1868488" cy="120650"/>
            <a:chOff x="4050658" y="4356850"/>
            <a:chExt cx="1869506" cy="121200"/>
          </a:xfrm>
        </p:grpSpPr>
        <p:cxnSp>
          <p:nvCxnSpPr>
            <p:cNvPr id="25" name="Straight Connector 24      (向天歌演示原创作品：www.TopPPT.cn)"/>
            <p:cNvCxnSpPr/>
            <p:nvPr/>
          </p:nvCxnSpPr>
          <p:spPr>
            <a:xfrm flipV="1">
              <a:off x="4171858" y="4414006"/>
              <a:ext cx="1748306" cy="3444"/>
            </a:xfrm>
            <a:prstGeom prst="line">
              <a:avLst/>
            </a:prstGeom>
            <a:ln w="19050">
              <a:gradFill flip="none" rotWithShape="1">
                <a:gsLst>
                  <a:gs pos="0">
                    <a:srgbClr val="21A3D0"/>
                  </a:gs>
                  <a:gs pos="89000">
                    <a:schemeClr val="bg1"/>
                  </a:gs>
                  <a:gs pos="83000">
                    <a:srgbClr val="E8E8E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0" name="Oval 29      (向天歌演示原创作品：www.TopPPT.cn)"/>
            <p:cNvSpPr/>
            <p:nvPr/>
          </p:nvSpPr>
          <p:spPr>
            <a:xfrm>
              <a:off x="4050658" y="4356850"/>
              <a:ext cx="120716" cy="121200"/>
            </a:xfrm>
            <a:prstGeom prst="ellipse">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grpSp>
      <p:sp>
        <p:nvSpPr>
          <p:cNvPr id="45" name="Rectangle 44      (向天歌演示原创作品：www.TopPPT.cn)"/>
          <p:cNvSpPr/>
          <p:nvPr/>
        </p:nvSpPr>
        <p:spPr>
          <a:xfrm>
            <a:off x="3992880" y="2479675"/>
            <a:ext cx="2504440" cy="840105"/>
          </a:xfrm>
          <a:prstGeom prst="rect">
            <a:avLst/>
          </a:prstGeom>
          <a:solidFill>
            <a:srgbClr val="2B2E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081" name="TextBox 6      (向天歌演示原创作品：www.TopPPT.cn)"/>
          <p:cNvSpPr txBox="1">
            <a:spLocks noChangeArrowheads="1"/>
          </p:cNvSpPr>
          <p:nvPr/>
        </p:nvSpPr>
        <p:spPr bwMode="auto">
          <a:xfrm>
            <a:off x="4279900" y="2635885"/>
            <a:ext cx="210629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dirty="0">
                <a:solidFill>
                  <a:schemeClr val="bg1"/>
                </a:solidFill>
                <a:latin typeface="微软雅黑" panose="020B0503020204020204" pitchFamily="34" charset="-122"/>
                <a:ea typeface="微软雅黑" panose="020B0503020204020204" pitchFamily="34" charset="-122"/>
              </a:rPr>
              <a:t>选修课平台</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20" name="Rectangle 19      (向天歌演示原创作品：www.TopPPT.cn)"/>
          <p:cNvSpPr/>
          <p:nvPr/>
        </p:nvSpPr>
        <p:spPr>
          <a:xfrm rot="2289162">
            <a:off x="2543810" y="1380173"/>
            <a:ext cx="1314450" cy="1316037"/>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085" name="TextBox 21      (向天歌演示原创作品：www.TopPPT.cn)"/>
          <p:cNvSpPr txBox="1">
            <a:spLocks noChangeArrowheads="1"/>
          </p:cNvSpPr>
          <p:nvPr/>
        </p:nvSpPr>
        <p:spPr bwMode="auto">
          <a:xfrm>
            <a:off x="2641600" y="1334770"/>
            <a:ext cx="1269365"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8000" b="1" dirty="0">
                <a:solidFill>
                  <a:srgbClr val="FF0000"/>
                </a:solidFill>
                <a:latin typeface="微软雅黑" panose="020B0503020204020204" pitchFamily="34" charset="-122"/>
                <a:ea typeface="微软雅黑" panose="020B0503020204020204" pitchFamily="34" charset="-122"/>
              </a:rPr>
              <a:t>雅</a:t>
            </a:r>
            <a:endParaRPr lang="zh-CN" altLang="en-US" sz="8000" b="1" dirty="0">
              <a:solidFill>
                <a:srgbClr val="FF0000"/>
              </a:solidFill>
              <a:latin typeface="微软雅黑" panose="020B0503020204020204" pitchFamily="34" charset="-122"/>
              <a:ea typeface="微软雅黑" panose="020B0503020204020204" pitchFamily="34" charset="-122"/>
            </a:endParaRPr>
          </a:p>
        </p:txBody>
      </p:sp>
      <p:sp>
        <p:nvSpPr>
          <p:cNvPr id="26" name="Rectangle 19      (向天歌演示原创作品：www.TopPPT.cn)"/>
          <p:cNvSpPr/>
          <p:nvPr/>
        </p:nvSpPr>
        <p:spPr>
          <a:xfrm rot="2289162">
            <a:off x="1158861" y="2167079"/>
            <a:ext cx="1314450" cy="1316037"/>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 name="文本框 1"/>
          <p:cNvSpPr txBox="1"/>
          <p:nvPr/>
        </p:nvSpPr>
        <p:spPr>
          <a:xfrm>
            <a:off x="1197115" y="2092006"/>
            <a:ext cx="1381125" cy="1322070"/>
          </a:xfrm>
          <a:prstGeom prst="rect">
            <a:avLst/>
          </a:prstGeom>
          <a:noFill/>
        </p:spPr>
        <p:txBody>
          <a:bodyPr wrap="square" rtlCol="0">
            <a:spAutoFit/>
          </a:bodyPr>
          <a:lstStyle/>
          <a:p>
            <a:pPr lvl="0" eaLnBrk="1" hangingPunct="1"/>
            <a:r>
              <a:rPr lang="zh-CN" altLang="en-US" sz="8000" b="1" dirty="0">
                <a:solidFill>
                  <a:srgbClr val="FF0000"/>
                </a:solidFill>
                <a:latin typeface="微软雅黑" panose="020B0503020204020204" pitchFamily="34" charset="-122"/>
                <a:ea typeface="微软雅黑" panose="020B0503020204020204" pitchFamily="34" charset="-122"/>
              </a:rPr>
              <a:t>尔</a:t>
            </a:r>
            <a:endParaRPr lang="zh-CN" altLang="en-US" sz="8000" b="1" dirty="0">
              <a:solidFill>
                <a:srgbClr val="FF0000"/>
              </a:solidFill>
              <a:latin typeface="微软雅黑" panose="020B0503020204020204" pitchFamily="34" charset="-122"/>
              <a:ea typeface="微软雅黑" panose="020B0503020204020204" pitchFamily="34" charset="-122"/>
            </a:endParaRPr>
          </a:p>
        </p:txBody>
      </p:sp>
      <p:pic>
        <p:nvPicPr>
          <p:cNvPr id="3" name="图片 3"/>
          <p:cNvPicPr>
            <a:picLocks noChangeAspect="1" noChangeArrowheads="1"/>
          </p:cNvPicPr>
          <p:nvPr/>
        </p:nvPicPr>
        <p:blipFill>
          <a:blip r:embed="rId1"/>
          <a:srcRect/>
          <a:stretch>
            <a:fillRect/>
          </a:stretch>
        </p:blipFill>
        <p:spPr bwMode="auto">
          <a:xfrm>
            <a:off x="206547" y="226604"/>
            <a:ext cx="2030965" cy="806983"/>
          </a:xfrm>
          <a:prstGeom prst="rect">
            <a:avLst/>
          </a:prstGeom>
          <a:noFill/>
          <a:ln w="9525">
            <a:noFill/>
            <a:miter lim="800000"/>
            <a:headEnd/>
            <a:tailEnd/>
          </a:ln>
        </p:spPr>
      </p:pic>
      <p:sp>
        <p:nvSpPr>
          <p:cNvPr id="3077" name="TextBox 21      (向天歌演示原创作品：www.TopPPT.cn)"/>
          <p:cNvSpPr txBox="1">
            <a:spLocks noChangeArrowheads="1"/>
          </p:cNvSpPr>
          <p:nvPr/>
        </p:nvSpPr>
        <p:spPr bwMode="auto">
          <a:xfrm>
            <a:off x="864870" y="3840480"/>
            <a:ext cx="7535386"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4800" b="1" dirty="0">
                <a:solidFill>
                  <a:srgbClr val="2B2E30"/>
                </a:solidFill>
                <a:latin typeface="微软雅黑" panose="020B0503020204020204" pitchFamily="34" charset="-122"/>
                <a:ea typeface="微软雅黑" panose="020B0503020204020204" pitchFamily="34" charset="-122"/>
              </a:rPr>
              <a:t>学生使用指南</a:t>
            </a:r>
            <a:r>
              <a:rPr lang="en-US" altLang="zh-CN" sz="4800" b="1" dirty="0">
                <a:solidFill>
                  <a:srgbClr val="2B2E30"/>
                </a:solidFill>
                <a:latin typeface="微软雅黑" panose="020B0503020204020204" pitchFamily="34" charset="-122"/>
                <a:ea typeface="微软雅黑" panose="020B0503020204020204" pitchFamily="34" charset="-122"/>
              </a:rPr>
              <a:t>(</a:t>
            </a:r>
            <a:r>
              <a:rPr lang="zh-CN" altLang="en-US" sz="4800" b="1" dirty="0">
                <a:solidFill>
                  <a:srgbClr val="2B2E30"/>
                </a:solidFill>
                <a:latin typeface="微软雅黑" panose="020B0503020204020204" pitchFamily="34" charset="-122"/>
                <a:ea typeface="微软雅黑" panose="020B0503020204020204" pitchFamily="34" charset="-122"/>
              </a:rPr>
              <a:t>电脑网页端</a:t>
            </a:r>
            <a:r>
              <a:rPr lang="en-US" altLang="zh-CN" sz="4800" b="1" dirty="0">
                <a:solidFill>
                  <a:srgbClr val="2B2E30"/>
                </a:solidFill>
                <a:latin typeface="微软雅黑" panose="020B0503020204020204" pitchFamily="34" charset="-122"/>
                <a:ea typeface="微软雅黑" panose="020B0503020204020204" pitchFamily="34" charset="-122"/>
              </a:rPr>
              <a:t>)</a:t>
            </a:r>
            <a:endParaRPr lang="en-US" altLang="zh-CN" sz="4800" b="1" dirty="0">
              <a:solidFill>
                <a:srgbClr val="2B2E30"/>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5" name="Rectangle 4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6" name="Rectangle 5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5125" name="TextBox 6      (向天歌演示原创作品：www.TopPPT.cn)"/>
          <p:cNvSpPr txBox="1">
            <a:spLocks noChangeArrowheads="1"/>
          </p:cNvSpPr>
          <p:nvPr/>
        </p:nvSpPr>
        <p:spPr bwMode="auto">
          <a:xfrm>
            <a:off x="681355" y="233045"/>
            <a:ext cx="105537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目录</a:t>
            </a:r>
            <a:endParaRPr lang="zh-CN" altLang="en-US" sz="2800" b="1">
              <a:latin typeface="微软雅黑" panose="020B0503020204020204" pitchFamily="34" charset="-122"/>
              <a:ea typeface="微软雅黑" panose="020B0503020204020204" pitchFamily="34" charset="-122"/>
            </a:endParaRPr>
          </a:p>
        </p:txBody>
      </p:sp>
      <p:sp>
        <p:nvSpPr>
          <p:cNvPr id="17" name="Rectangle 16      (向天歌演示原创作品：www.TopPPT.cn)"/>
          <p:cNvSpPr/>
          <p:nvPr/>
        </p:nvSpPr>
        <p:spPr>
          <a:xfrm>
            <a:off x="1692910" y="2192020"/>
            <a:ext cx="2950845" cy="79375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rgbClr val="21A3D0"/>
              </a:solidFill>
              <a:ea typeface="微软雅黑" panose="020B0503020204020204" pitchFamily="34" charset="-122"/>
            </a:endParaRPr>
          </a:p>
        </p:txBody>
      </p:sp>
      <p:sp>
        <p:nvSpPr>
          <p:cNvPr id="18" name="Rectangle 17      (向天歌演示原创作品：www.TopPPT.cn)"/>
          <p:cNvSpPr/>
          <p:nvPr/>
        </p:nvSpPr>
        <p:spPr>
          <a:xfrm>
            <a:off x="1692910" y="3055620"/>
            <a:ext cx="2951480" cy="79375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9" name="Rectangle 8      (向天歌演示原创作品：www.TopPPT.cn)"/>
          <p:cNvSpPr/>
          <p:nvPr/>
        </p:nvSpPr>
        <p:spPr>
          <a:xfrm>
            <a:off x="1692910" y="3925570"/>
            <a:ext cx="2950210" cy="79375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10" name="Rectangle 9      (向天歌演示原创作品：www.TopPPT.cn)"/>
          <p:cNvSpPr/>
          <p:nvPr/>
        </p:nvSpPr>
        <p:spPr>
          <a:xfrm>
            <a:off x="1682750" y="4798060"/>
            <a:ext cx="2961005" cy="79184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 name="Rectangle 1      (向天歌演示原创作品：www.TopPPT.cn)"/>
          <p:cNvSpPr/>
          <p:nvPr/>
        </p:nvSpPr>
        <p:spPr>
          <a:xfrm>
            <a:off x="756285" y="2192060"/>
            <a:ext cx="868363" cy="792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rPr>
              <a:t>1</a:t>
            </a:r>
            <a:endPar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3" name="Rectangle 12      (向天歌演示原创作品：www.TopPPT.cn)"/>
          <p:cNvSpPr/>
          <p:nvPr/>
        </p:nvSpPr>
        <p:spPr>
          <a:xfrm>
            <a:off x="757873" y="3055660"/>
            <a:ext cx="868362" cy="792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dirty="0">
                <a:solidFill>
                  <a:schemeClr val="tx1">
                    <a:lumMod val="95000"/>
                    <a:lumOff val="5000"/>
                  </a:schemeClr>
                </a:solidFill>
                <a:latin typeface="微软雅黑" panose="020B0503020204020204" pitchFamily="34" charset="-122"/>
                <a:ea typeface="微软雅黑" panose="020B0503020204020204" pitchFamily="34" charset="-122"/>
                <a:sym typeface="+mn-ea"/>
              </a:rPr>
              <a:t>2</a:t>
            </a:r>
            <a:endParaRPr lang="en-US" sz="4000" dirty="0">
              <a:latin typeface="微软雅黑" panose="020B0503020204020204" pitchFamily="34" charset="-122"/>
              <a:ea typeface="微软雅黑" panose="020B0503020204020204" pitchFamily="34" charset="-122"/>
            </a:endParaRPr>
          </a:p>
        </p:txBody>
      </p:sp>
      <p:sp>
        <p:nvSpPr>
          <p:cNvPr id="14" name="Rectangle 13      (向天歌演示原创作品：www.TopPPT.cn)"/>
          <p:cNvSpPr/>
          <p:nvPr/>
        </p:nvSpPr>
        <p:spPr>
          <a:xfrm>
            <a:off x="756285" y="3925610"/>
            <a:ext cx="868363" cy="790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dirty="0">
                <a:solidFill>
                  <a:schemeClr val="tx1">
                    <a:lumMod val="95000"/>
                    <a:lumOff val="5000"/>
                  </a:schemeClr>
                </a:solidFill>
                <a:latin typeface="微软雅黑" panose="020B0503020204020204" pitchFamily="34" charset="-122"/>
                <a:ea typeface="微软雅黑" panose="020B0503020204020204" pitchFamily="34" charset="-122"/>
                <a:sym typeface="+mn-ea"/>
              </a:rPr>
              <a:t>3</a:t>
            </a:r>
            <a:endParaRPr lang="en-US" sz="4000" dirty="0">
              <a:latin typeface="微软雅黑" panose="020B0503020204020204" pitchFamily="34" charset="-122"/>
              <a:ea typeface="微软雅黑" panose="020B0503020204020204" pitchFamily="34" charset="-122"/>
            </a:endParaRPr>
          </a:p>
        </p:txBody>
      </p:sp>
      <p:sp>
        <p:nvSpPr>
          <p:cNvPr id="15" name="Rectangle 14      (向天歌演示原创作品：www.TopPPT.cn)"/>
          <p:cNvSpPr/>
          <p:nvPr/>
        </p:nvSpPr>
        <p:spPr>
          <a:xfrm>
            <a:off x="765810" y="4793972"/>
            <a:ext cx="869950" cy="7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dirty="0">
                <a:solidFill>
                  <a:schemeClr val="tx1">
                    <a:lumMod val="95000"/>
                    <a:lumOff val="5000"/>
                  </a:schemeClr>
                </a:solidFill>
                <a:latin typeface="微软雅黑" panose="020B0503020204020204" pitchFamily="34" charset="-122"/>
                <a:ea typeface="微软雅黑" panose="020B0503020204020204" pitchFamily="34" charset="-122"/>
                <a:sym typeface="+mn-ea"/>
              </a:rPr>
              <a:t>4</a:t>
            </a:r>
            <a:endParaRPr lang="en-US" sz="4000" dirty="0">
              <a:latin typeface="微软雅黑" panose="020B0503020204020204" pitchFamily="34" charset="-122"/>
              <a:ea typeface="微软雅黑" panose="020B0503020204020204" pitchFamily="34" charset="-122"/>
            </a:endParaRPr>
          </a:p>
        </p:txBody>
      </p:sp>
      <p:sp>
        <p:nvSpPr>
          <p:cNvPr id="5136" name="TextBox 21      (向天歌演示原创作品：www.TopPPT.cn)"/>
          <p:cNvSpPr txBox="1">
            <a:spLocks noChangeArrowheads="1"/>
          </p:cNvSpPr>
          <p:nvPr/>
        </p:nvSpPr>
        <p:spPr bwMode="auto">
          <a:xfrm>
            <a:off x="2000885" y="2395220"/>
            <a:ext cx="20091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bg1"/>
                </a:solidFill>
                <a:latin typeface="微软雅黑" panose="020B0503020204020204" pitchFamily="34" charset="-122"/>
                <a:ea typeface="微软雅黑" panose="020B0503020204020204" pitchFamily="34" charset="-122"/>
              </a:rPr>
              <a:t>登录、认证</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5137" name="TextBox 42      (向天歌演示原创作品：www.TopPPT.cn)"/>
          <p:cNvSpPr txBox="1">
            <a:spLocks noChangeArrowheads="1"/>
          </p:cNvSpPr>
          <p:nvPr/>
        </p:nvSpPr>
        <p:spPr bwMode="auto">
          <a:xfrm>
            <a:off x="2000885" y="3185795"/>
            <a:ext cx="177292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chemeClr val="bg1"/>
                </a:solidFill>
                <a:latin typeface="微软雅黑" panose="020B0503020204020204" pitchFamily="34" charset="-122"/>
                <a:ea typeface="微软雅黑" panose="020B0503020204020204" pitchFamily="34" charset="-122"/>
              </a:rPr>
              <a:t>退课</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5138" name="TextBox 43      (向天歌演示原创作品：www.TopPPT.cn)"/>
          <p:cNvSpPr txBox="1">
            <a:spLocks noChangeArrowheads="1"/>
          </p:cNvSpPr>
          <p:nvPr/>
        </p:nvSpPr>
        <p:spPr bwMode="auto">
          <a:xfrm>
            <a:off x="2000885" y="4119245"/>
            <a:ext cx="178371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chemeClr val="bg1"/>
                </a:solidFill>
                <a:latin typeface="微软雅黑" panose="020B0503020204020204" pitchFamily="34" charset="-122"/>
                <a:ea typeface="微软雅黑" panose="020B0503020204020204" pitchFamily="34" charset="-122"/>
              </a:rPr>
              <a:t>查看考核</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5139" name="TextBox 44      (向天歌演示原创作品：www.TopPPT.cn)"/>
          <p:cNvSpPr txBox="1">
            <a:spLocks noChangeArrowheads="1"/>
          </p:cNvSpPr>
          <p:nvPr/>
        </p:nvSpPr>
        <p:spPr bwMode="auto">
          <a:xfrm>
            <a:off x="2000885" y="4963795"/>
            <a:ext cx="178371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bg1"/>
                </a:solidFill>
                <a:latin typeface="微软雅黑" panose="020B0503020204020204" pitchFamily="34" charset="-122"/>
                <a:ea typeface="微软雅黑" panose="020B0503020204020204" pitchFamily="34" charset="-122"/>
              </a:rPr>
              <a:t>观看视频</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 name="Rectangle 9      (向天歌演示原创作品：www.TopPPT.cn)"/>
          <p:cNvSpPr/>
          <p:nvPr/>
        </p:nvSpPr>
        <p:spPr>
          <a:xfrm>
            <a:off x="1682750" y="5640705"/>
            <a:ext cx="2961005" cy="79184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7" name="Rectangle 14      (向天歌演示原创作品：www.TopPPT.cn)"/>
          <p:cNvSpPr/>
          <p:nvPr/>
        </p:nvSpPr>
        <p:spPr>
          <a:xfrm>
            <a:off x="749300" y="5638522"/>
            <a:ext cx="869950" cy="7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dirty="0">
                <a:solidFill>
                  <a:schemeClr val="tx1">
                    <a:lumMod val="95000"/>
                    <a:lumOff val="5000"/>
                  </a:schemeClr>
                </a:solidFill>
                <a:latin typeface="微软雅黑" panose="020B0503020204020204" pitchFamily="34" charset="-122"/>
                <a:ea typeface="微软雅黑" panose="020B0503020204020204" pitchFamily="34" charset="-122"/>
                <a:sym typeface="+mn-ea"/>
              </a:rPr>
              <a:t>5</a:t>
            </a:r>
            <a:endParaRPr lang="en-US" sz="4000" dirty="0">
              <a:latin typeface="微软雅黑" panose="020B0503020204020204" pitchFamily="34" charset="-122"/>
              <a:ea typeface="微软雅黑" panose="020B0503020204020204" pitchFamily="34" charset="-122"/>
            </a:endParaRPr>
          </a:p>
        </p:txBody>
      </p:sp>
      <p:sp>
        <p:nvSpPr>
          <p:cNvPr id="8" name="TextBox 44      (向天歌演示原创作品：www.TopPPT.cn)"/>
          <p:cNvSpPr txBox="1">
            <a:spLocks noChangeArrowheads="1"/>
          </p:cNvSpPr>
          <p:nvPr/>
        </p:nvSpPr>
        <p:spPr bwMode="auto">
          <a:xfrm>
            <a:off x="2000885" y="5794375"/>
            <a:ext cx="163004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bg1"/>
                </a:solidFill>
                <a:latin typeface="微软雅黑" panose="020B0503020204020204" pitchFamily="34" charset="-122"/>
                <a:ea typeface="微软雅黑" panose="020B0503020204020204" pitchFamily="34" charset="-122"/>
              </a:rPr>
              <a:t>章节测验</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1" name="矩形 10"/>
          <p:cNvSpPr/>
          <p:nvPr/>
        </p:nvSpPr>
        <p:spPr>
          <a:xfrm>
            <a:off x="0" y="861060"/>
            <a:ext cx="12192000" cy="9721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zh-CN" altLang="en-US" sz="4800" dirty="0">
                <a:solidFill>
                  <a:prstClr val="white"/>
                </a:solidFill>
                <a:latin typeface="宋体" panose="02010600030101010101" pitchFamily="2" charset="-122"/>
                <a:ea typeface="宋体" panose="02010600030101010101" pitchFamily="2" charset="-122"/>
              </a:rPr>
              <a:t>电脑网页端学习</a:t>
            </a:r>
            <a:endParaRPr lang="zh-CN" altLang="en-US" sz="4800" dirty="0">
              <a:solidFill>
                <a:prstClr val="white"/>
              </a:solidFill>
              <a:latin typeface="宋体" panose="02010600030101010101" pitchFamily="2" charset="-122"/>
              <a:ea typeface="宋体" panose="02010600030101010101" pitchFamily="2" charset="-122"/>
            </a:endParaRPr>
          </a:p>
        </p:txBody>
      </p:sp>
      <p:sp>
        <p:nvSpPr>
          <p:cNvPr id="12" name="Rectangle 16      (向天歌演示原创作品：www.TopPPT.cn)"/>
          <p:cNvSpPr/>
          <p:nvPr/>
        </p:nvSpPr>
        <p:spPr>
          <a:xfrm>
            <a:off x="7400925" y="2192020"/>
            <a:ext cx="3178175" cy="79375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rgbClr val="21A3D0"/>
              </a:solidFill>
              <a:ea typeface="微软雅黑" panose="020B0503020204020204" pitchFamily="34" charset="-122"/>
            </a:endParaRPr>
          </a:p>
        </p:txBody>
      </p:sp>
      <p:sp>
        <p:nvSpPr>
          <p:cNvPr id="16" name="Rectangle 17      (向天歌演示原创作品：www.TopPPT.cn)"/>
          <p:cNvSpPr/>
          <p:nvPr/>
        </p:nvSpPr>
        <p:spPr>
          <a:xfrm>
            <a:off x="7400925" y="3055620"/>
            <a:ext cx="3176905" cy="79375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19" name="Rectangle 8      (向天歌演示原创作品：www.TopPPT.cn)"/>
          <p:cNvSpPr/>
          <p:nvPr/>
        </p:nvSpPr>
        <p:spPr>
          <a:xfrm>
            <a:off x="7400925" y="3925570"/>
            <a:ext cx="3178175" cy="79375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0" name="Rectangle 9      (向天歌演示原创作品：www.TopPPT.cn)"/>
          <p:cNvSpPr/>
          <p:nvPr/>
        </p:nvSpPr>
        <p:spPr>
          <a:xfrm>
            <a:off x="7390765" y="4798060"/>
            <a:ext cx="3188335" cy="79184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1" name="Rectangle 1      (向天歌演示原创作品：www.TopPPT.cn)"/>
          <p:cNvSpPr/>
          <p:nvPr/>
        </p:nvSpPr>
        <p:spPr>
          <a:xfrm>
            <a:off x="6464300" y="2192060"/>
            <a:ext cx="868363" cy="792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rPr>
              <a:t>6</a:t>
            </a:r>
            <a:endPar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2" name="Rectangle 12      (向天歌演示原创作品：www.TopPPT.cn)"/>
          <p:cNvSpPr/>
          <p:nvPr/>
        </p:nvSpPr>
        <p:spPr>
          <a:xfrm>
            <a:off x="6465888" y="3055660"/>
            <a:ext cx="868362" cy="792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dirty="0">
                <a:solidFill>
                  <a:schemeClr val="tx1">
                    <a:lumMod val="95000"/>
                    <a:lumOff val="5000"/>
                  </a:schemeClr>
                </a:solidFill>
                <a:latin typeface="微软雅黑" panose="020B0503020204020204" pitchFamily="34" charset="-122"/>
                <a:ea typeface="微软雅黑" panose="020B0503020204020204" pitchFamily="34" charset="-122"/>
                <a:sym typeface="+mn-ea"/>
              </a:rPr>
              <a:t>7</a:t>
            </a:r>
            <a:endParaRPr lang="en-US" sz="4000" dirty="0">
              <a:latin typeface="微软雅黑" panose="020B0503020204020204" pitchFamily="34" charset="-122"/>
              <a:ea typeface="微软雅黑" panose="020B0503020204020204" pitchFamily="34" charset="-122"/>
            </a:endParaRPr>
          </a:p>
        </p:txBody>
      </p:sp>
      <p:sp>
        <p:nvSpPr>
          <p:cNvPr id="23" name="Rectangle 13      (向天歌演示原创作品：www.TopPPT.cn)"/>
          <p:cNvSpPr/>
          <p:nvPr/>
        </p:nvSpPr>
        <p:spPr>
          <a:xfrm>
            <a:off x="6464300" y="3925610"/>
            <a:ext cx="868363" cy="790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dirty="0">
                <a:solidFill>
                  <a:schemeClr val="tx1">
                    <a:lumMod val="95000"/>
                    <a:lumOff val="5000"/>
                  </a:schemeClr>
                </a:solidFill>
                <a:latin typeface="微软雅黑" panose="020B0503020204020204" pitchFamily="34" charset="-122"/>
                <a:ea typeface="微软雅黑" panose="020B0503020204020204" pitchFamily="34" charset="-122"/>
                <a:sym typeface="+mn-ea"/>
              </a:rPr>
              <a:t>8</a:t>
            </a:r>
            <a:endParaRPr lang="en-US" sz="4000" dirty="0">
              <a:latin typeface="微软雅黑" panose="020B0503020204020204" pitchFamily="34" charset="-122"/>
              <a:ea typeface="微软雅黑" panose="020B0503020204020204" pitchFamily="34" charset="-122"/>
            </a:endParaRPr>
          </a:p>
        </p:txBody>
      </p:sp>
      <p:sp>
        <p:nvSpPr>
          <p:cNvPr id="24" name="Rectangle 14      (向天歌演示原创作品：www.TopPPT.cn)"/>
          <p:cNvSpPr/>
          <p:nvPr/>
        </p:nvSpPr>
        <p:spPr>
          <a:xfrm>
            <a:off x="6473825" y="4793972"/>
            <a:ext cx="869950" cy="7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dirty="0">
                <a:solidFill>
                  <a:schemeClr val="tx1">
                    <a:lumMod val="95000"/>
                    <a:lumOff val="5000"/>
                  </a:schemeClr>
                </a:solidFill>
                <a:latin typeface="微软雅黑" panose="020B0503020204020204" pitchFamily="34" charset="-122"/>
                <a:ea typeface="微软雅黑" panose="020B0503020204020204" pitchFamily="34" charset="-122"/>
                <a:sym typeface="+mn-ea"/>
              </a:rPr>
              <a:t>9</a:t>
            </a:r>
            <a:endParaRPr lang="en-US" sz="4000" dirty="0">
              <a:latin typeface="微软雅黑" panose="020B0503020204020204" pitchFamily="34" charset="-122"/>
              <a:ea typeface="微软雅黑" panose="020B0503020204020204" pitchFamily="34" charset="-122"/>
            </a:endParaRPr>
          </a:p>
        </p:txBody>
      </p:sp>
      <p:sp>
        <p:nvSpPr>
          <p:cNvPr id="25" name="TextBox 21      (向天歌演示原创作品：www.TopPPT.cn)"/>
          <p:cNvSpPr txBox="1">
            <a:spLocks noChangeArrowheads="1"/>
          </p:cNvSpPr>
          <p:nvPr/>
        </p:nvSpPr>
        <p:spPr bwMode="auto">
          <a:xfrm>
            <a:off x="7565390" y="2395220"/>
            <a:ext cx="195199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bg1"/>
                </a:solidFill>
                <a:latin typeface="微软雅黑" panose="020B0503020204020204" pitchFamily="34" charset="-122"/>
                <a:ea typeface="微软雅黑" panose="020B0503020204020204" pitchFamily="34" charset="-122"/>
              </a:rPr>
              <a:t>阅读、资料</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6" name="TextBox 42      (向天歌演示原创作品：www.TopPPT.cn)"/>
          <p:cNvSpPr txBox="1">
            <a:spLocks noChangeArrowheads="1"/>
          </p:cNvSpPr>
          <p:nvPr/>
        </p:nvSpPr>
        <p:spPr bwMode="auto">
          <a:xfrm>
            <a:off x="7565390" y="3185795"/>
            <a:ext cx="195199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chemeClr val="bg1"/>
                </a:solidFill>
                <a:latin typeface="微软雅黑" panose="020B0503020204020204" pitchFamily="34" charset="-122"/>
                <a:ea typeface="微软雅黑" panose="020B0503020204020204" pitchFamily="34" charset="-122"/>
              </a:rPr>
              <a:t>作业、考试</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7" name="TextBox 43      (向天歌演示原创作品：www.TopPPT.cn)"/>
          <p:cNvSpPr txBox="1">
            <a:spLocks noChangeArrowheads="1"/>
          </p:cNvSpPr>
          <p:nvPr/>
        </p:nvSpPr>
        <p:spPr bwMode="auto">
          <a:xfrm>
            <a:off x="7565390" y="4119245"/>
            <a:ext cx="320484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bg1"/>
                </a:solidFill>
                <a:latin typeface="微软雅黑" panose="020B0503020204020204" pitchFamily="34" charset="-122"/>
                <a:ea typeface="微软雅黑" panose="020B0503020204020204" pitchFamily="34" charset="-122"/>
              </a:rPr>
              <a:t>讨论、章节学习次数</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8" name="TextBox 44      (向天歌演示原创作品：www.TopPPT.cn)"/>
          <p:cNvSpPr txBox="1">
            <a:spLocks noChangeArrowheads="1"/>
          </p:cNvSpPr>
          <p:nvPr/>
        </p:nvSpPr>
        <p:spPr bwMode="auto">
          <a:xfrm>
            <a:off x="7565390" y="4963795"/>
            <a:ext cx="274383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bg1"/>
                </a:solidFill>
                <a:latin typeface="微软雅黑" panose="020B0503020204020204" pitchFamily="34" charset="-122"/>
                <a:ea typeface="微软雅黑" panose="020B0503020204020204" pitchFamily="34" charset="-122"/>
              </a:rPr>
              <a:t>课堂活动</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sp>
        <p:nvSpPr>
          <p:cNvPr id="29" name="Rectangle 9      (向天歌演示原创作品：www.TopPPT.cn)"/>
          <p:cNvSpPr/>
          <p:nvPr/>
        </p:nvSpPr>
        <p:spPr>
          <a:xfrm>
            <a:off x="7390765" y="5640705"/>
            <a:ext cx="3187700" cy="79184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0" name="Rectangle 14      (向天歌演示原创作品：www.TopPPT.cn)"/>
          <p:cNvSpPr/>
          <p:nvPr/>
        </p:nvSpPr>
        <p:spPr>
          <a:xfrm>
            <a:off x="6457315" y="5638522"/>
            <a:ext cx="869950" cy="792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000" dirty="0">
                <a:solidFill>
                  <a:schemeClr val="tx1">
                    <a:lumMod val="95000"/>
                    <a:lumOff val="5000"/>
                  </a:schemeClr>
                </a:solidFill>
                <a:latin typeface="微软雅黑" panose="020B0503020204020204" pitchFamily="34" charset="-122"/>
                <a:ea typeface="微软雅黑" panose="020B0503020204020204" pitchFamily="34" charset="-122"/>
                <a:sym typeface="+mn-ea"/>
              </a:rPr>
              <a:t>10</a:t>
            </a:r>
            <a:endParaRPr lang="en-US" sz="4000" dirty="0">
              <a:latin typeface="微软雅黑" panose="020B0503020204020204" pitchFamily="34" charset="-122"/>
              <a:ea typeface="微软雅黑" panose="020B0503020204020204" pitchFamily="34" charset="-122"/>
            </a:endParaRPr>
          </a:p>
        </p:txBody>
      </p:sp>
      <p:sp>
        <p:nvSpPr>
          <p:cNvPr id="31" name="TextBox 44      (向天歌演示原创作品：www.TopPPT.cn)"/>
          <p:cNvSpPr txBox="1">
            <a:spLocks noChangeArrowheads="1"/>
          </p:cNvSpPr>
          <p:nvPr/>
        </p:nvSpPr>
        <p:spPr bwMode="auto">
          <a:xfrm>
            <a:off x="7494905" y="5794375"/>
            <a:ext cx="328549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400" b="1" dirty="0">
                <a:solidFill>
                  <a:schemeClr val="bg1"/>
                </a:solidFill>
                <a:latin typeface="微软雅黑" panose="020B0503020204020204" pitchFamily="34" charset="-122"/>
                <a:ea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rPr>
              <a:t>证书、笔记、收件箱</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6990" y="1377950"/>
            <a:ext cx="7152005" cy="3963035"/>
          </a:xfrm>
          <a:prstGeom prst="rect">
            <a:avLst/>
          </a:prstGeom>
        </p:spPr>
      </p:pic>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7175"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登录</a:t>
            </a:r>
            <a:endParaRPr lang="zh-CN" altLang="en-US" sz="2800" b="1">
              <a:latin typeface="微软雅黑" panose="020B0503020204020204" pitchFamily="34" charset="-122"/>
              <a:ea typeface="微软雅黑" panose="020B0503020204020204" pitchFamily="34" charset="-122"/>
            </a:endParaRPr>
          </a:p>
        </p:txBody>
      </p:sp>
      <p:sp>
        <p:nvSpPr>
          <p:cNvPr id="3" name="文本框 2"/>
          <p:cNvSpPr txBox="1"/>
          <p:nvPr/>
        </p:nvSpPr>
        <p:spPr>
          <a:xfrm>
            <a:off x="635" y="4754880"/>
            <a:ext cx="12181840" cy="1957705"/>
          </a:xfrm>
          <a:prstGeom prst="rect">
            <a:avLst/>
          </a:prstGeom>
          <a:solidFill>
            <a:schemeClr val="tx1">
              <a:lumMod val="75000"/>
              <a:lumOff val="25000"/>
            </a:schemeClr>
          </a:solidFill>
        </p:spPr>
        <p:txBody>
          <a:bodyPr wrap="square" rtlCol="0">
            <a:noAutofit/>
          </a:bodyPr>
          <a:lstStyle/>
          <a:p>
            <a:pPr>
              <a:lnSpc>
                <a:spcPct val="150000"/>
              </a:lnSpc>
            </a:pPr>
            <a:r>
              <a:rPr dirty="0">
                <a:solidFill>
                  <a:schemeClr val="bg1"/>
                </a:solidFill>
                <a:latin typeface="微软雅黑" panose="020B0503020204020204" pitchFamily="34" charset="-122"/>
                <a:ea typeface="微软雅黑" panose="020B0503020204020204" pitchFamily="34" charset="-122"/>
              </a:rPr>
              <a:t>登录方式：</a:t>
            </a:r>
            <a:endParaRPr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sym typeface="+mn-ea"/>
              </a:rPr>
              <a:t>❖</a:t>
            </a:r>
            <a:r>
              <a:rPr dirty="0">
                <a:solidFill>
                  <a:schemeClr val="bg1"/>
                </a:solidFill>
                <a:latin typeface="微软雅黑" panose="020B0503020204020204" pitchFamily="34" charset="-122"/>
                <a:ea typeface="微软雅黑" panose="020B0503020204020204" pitchFamily="34" charset="-122"/>
              </a:rPr>
              <a:t>用浏览器打开网址：</a:t>
            </a:r>
            <a:r>
              <a:rPr lang="en-US" altLang="zh-CN" dirty="0">
                <a:solidFill>
                  <a:schemeClr val="bg1"/>
                </a:solidFill>
                <a:latin typeface="微软雅黑" panose="020B0503020204020204" pitchFamily="34" charset="-122"/>
                <a:ea typeface="微软雅黑" panose="020B0503020204020204" pitchFamily="34" charset="-122"/>
              </a:rPr>
              <a:t>https://szxy.fanya.chaoxing.com</a:t>
            </a:r>
            <a:r>
              <a:rPr dirty="0">
                <a:solidFill>
                  <a:schemeClr val="bg1"/>
                </a:solidFill>
                <a:latin typeface="微软雅黑" panose="020B0503020204020204" pitchFamily="34" charset="-122"/>
                <a:ea typeface="微软雅黑" panose="020B0503020204020204" pitchFamily="34" charset="-122"/>
              </a:rPr>
              <a:t>，点击页面上方【登录】</a:t>
            </a:r>
            <a:endParaRPr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rPr>
              <a:t>鼠标移至</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学习通下载</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，可使用手机扫码下载学习通</a:t>
            </a:r>
            <a:r>
              <a:rPr lang="en-US" altLang="zh-CN" dirty="0">
                <a:solidFill>
                  <a:schemeClr val="bg1"/>
                </a:solidFill>
                <a:latin typeface="微软雅黑" panose="020B0503020204020204" pitchFamily="34" charset="-122"/>
                <a:ea typeface="微软雅黑" panose="020B0503020204020204" pitchFamily="34" charset="-122"/>
              </a:rPr>
              <a:t>app</a:t>
            </a:r>
            <a:r>
              <a:rPr lang="zh-CN" altLang="en-US" dirty="0">
                <a:solidFill>
                  <a:schemeClr val="bg1"/>
                </a:solidFill>
                <a:latin typeface="微软雅黑" panose="020B0503020204020204" pitchFamily="34" charset="-122"/>
                <a:ea typeface="微软雅黑" panose="020B0503020204020204" pitchFamily="34" charset="-122"/>
              </a:rPr>
              <a:t>。</a:t>
            </a:r>
            <a:endParaRPr lang="en-US" altLang="zh-CN"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rPr>
              <a:t>若学校有特殊网址，请使用学校提供的网址登录学习</a:t>
            </a: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3" name="图片 12"/>
          <p:cNvPicPr>
            <a:picLocks noChangeAspect="1"/>
          </p:cNvPicPr>
          <p:nvPr/>
        </p:nvPicPr>
        <p:blipFill>
          <a:blip r:embed="rId2"/>
          <a:stretch>
            <a:fillRect/>
          </a:stretch>
        </p:blipFill>
        <p:spPr>
          <a:xfrm>
            <a:off x="6882408" y="1378377"/>
            <a:ext cx="5231904" cy="3207968"/>
          </a:xfrm>
          <a:prstGeom prst="rect">
            <a:avLst/>
          </a:prstGeom>
        </p:spPr>
      </p:pic>
    </p:spTree>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11271" name="TextBox 42      (向天歌演示原创作品：www.TopPPT.cn)"/>
          <p:cNvSpPr txBox="1">
            <a:spLocks noChangeArrowheads="1"/>
          </p:cNvSpPr>
          <p:nvPr/>
        </p:nvSpPr>
        <p:spPr bwMode="auto">
          <a:xfrm>
            <a:off x="752475" y="233363"/>
            <a:ext cx="1023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latin typeface="微软雅黑" panose="020B0503020204020204" pitchFamily="34" charset="-122"/>
                <a:ea typeface="微软雅黑" panose="020B0503020204020204" pitchFamily="34" charset="-122"/>
              </a:rPr>
              <a:t>登录</a:t>
            </a:r>
            <a:endParaRPr lang="zh-CN" altLang="en-US" sz="2800" b="1" dirty="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1"/>
          <a:stretch>
            <a:fillRect/>
          </a:stretch>
        </p:blipFill>
        <p:spPr>
          <a:xfrm>
            <a:off x="7464152" y="681355"/>
            <a:ext cx="3296907" cy="2931250"/>
          </a:xfrm>
          <a:prstGeom prst="rect">
            <a:avLst/>
          </a:prstGeom>
        </p:spPr>
      </p:pic>
      <p:pic>
        <p:nvPicPr>
          <p:cNvPr id="12" name="图片 11"/>
          <p:cNvPicPr>
            <a:picLocks noChangeAspect="1"/>
          </p:cNvPicPr>
          <p:nvPr/>
        </p:nvPicPr>
        <p:blipFill>
          <a:blip r:embed="rId2"/>
          <a:stretch>
            <a:fillRect/>
          </a:stretch>
        </p:blipFill>
        <p:spPr>
          <a:xfrm>
            <a:off x="9530601" y="1885117"/>
            <a:ext cx="2655700" cy="2817693"/>
          </a:xfrm>
          <a:prstGeom prst="rect">
            <a:avLst/>
          </a:prstGeom>
        </p:spPr>
      </p:pic>
      <p:sp>
        <p:nvSpPr>
          <p:cNvPr id="22" name="文本框 21"/>
          <p:cNvSpPr txBox="1"/>
          <p:nvPr/>
        </p:nvSpPr>
        <p:spPr>
          <a:xfrm>
            <a:off x="9080464" y="1021239"/>
            <a:ext cx="417102" cy="369332"/>
          </a:xfrm>
          <a:prstGeom prst="rect">
            <a:avLst/>
          </a:prstGeom>
          <a:noFill/>
        </p:spPr>
        <p:txBody>
          <a:bodyPr wrap="none" rtlCol="0" anchor="t">
            <a:spAutoFit/>
          </a:bodyPr>
          <a:lstStyle/>
          <a:p>
            <a:r>
              <a:rPr lang="zh-CN" altLang="en-US" b="1" dirty="0">
                <a:solidFill>
                  <a:srgbClr val="FF0000"/>
                </a:solidFill>
              </a:rPr>
              <a:t>③</a:t>
            </a:r>
            <a:endParaRPr lang="zh-CN" altLang="en-US" b="1" dirty="0">
              <a:solidFill>
                <a:srgbClr val="FF0000"/>
              </a:solidFill>
            </a:endParaRPr>
          </a:p>
        </p:txBody>
      </p:sp>
      <p:sp>
        <p:nvSpPr>
          <p:cNvPr id="23" name="文本框 22"/>
          <p:cNvSpPr txBox="1"/>
          <p:nvPr/>
        </p:nvSpPr>
        <p:spPr>
          <a:xfrm>
            <a:off x="10945053" y="2292151"/>
            <a:ext cx="417102" cy="369332"/>
          </a:xfrm>
          <a:prstGeom prst="rect">
            <a:avLst/>
          </a:prstGeom>
          <a:noFill/>
        </p:spPr>
        <p:txBody>
          <a:bodyPr wrap="none" rtlCol="0" anchor="t">
            <a:spAutoFit/>
          </a:bodyPr>
          <a:lstStyle/>
          <a:p>
            <a:r>
              <a:rPr lang="zh-CN" altLang="en-US" b="1" dirty="0">
                <a:solidFill>
                  <a:srgbClr val="FF0000"/>
                </a:solidFill>
              </a:rPr>
              <a:t>④</a:t>
            </a:r>
            <a:endParaRPr lang="zh-CN" altLang="en-US" b="1" dirty="0">
              <a:solidFill>
                <a:srgbClr val="FF0000"/>
              </a:solidFill>
            </a:endParaRPr>
          </a:p>
        </p:txBody>
      </p:sp>
      <p:pic>
        <p:nvPicPr>
          <p:cNvPr id="27" name="图片 26"/>
          <p:cNvPicPr>
            <a:picLocks noChangeAspect="1"/>
          </p:cNvPicPr>
          <p:nvPr/>
        </p:nvPicPr>
        <p:blipFill>
          <a:blip r:embed="rId3"/>
          <a:stretch>
            <a:fillRect/>
          </a:stretch>
        </p:blipFill>
        <p:spPr>
          <a:xfrm>
            <a:off x="335280" y="720090"/>
            <a:ext cx="6635750" cy="4086860"/>
          </a:xfrm>
          <a:prstGeom prst="rect">
            <a:avLst/>
          </a:prstGeom>
        </p:spPr>
      </p:pic>
      <p:sp>
        <p:nvSpPr>
          <p:cNvPr id="3" name="文本框 2"/>
          <p:cNvSpPr txBox="1"/>
          <p:nvPr/>
        </p:nvSpPr>
        <p:spPr>
          <a:xfrm>
            <a:off x="1714500" y="1794510"/>
            <a:ext cx="598805" cy="546735"/>
          </a:xfrm>
          <a:prstGeom prst="rect">
            <a:avLst/>
          </a:prstGeom>
          <a:noFill/>
        </p:spPr>
        <p:txBody>
          <a:bodyPr wrap="none" rtlCol="0" anchor="t">
            <a:noAutofit/>
          </a:bodyPr>
          <a:lstStyle/>
          <a:p>
            <a:r>
              <a:rPr lang="zh-CN" altLang="en-US" b="1" dirty="0">
                <a:solidFill>
                  <a:srgbClr val="FF0000"/>
                </a:solidFill>
              </a:rPr>
              <a:t>①</a:t>
            </a:r>
            <a:endParaRPr lang="zh-CN" altLang="en-US" b="1" dirty="0">
              <a:solidFill>
                <a:srgbClr val="FF0000"/>
              </a:solidFill>
            </a:endParaRPr>
          </a:p>
        </p:txBody>
      </p:sp>
      <p:sp>
        <p:nvSpPr>
          <p:cNvPr id="28" name="对话气泡: 矩形 27"/>
          <p:cNvSpPr/>
          <p:nvPr/>
        </p:nvSpPr>
        <p:spPr>
          <a:xfrm>
            <a:off x="6984124" y="3694225"/>
            <a:ext cx="1688319" cy="836470"/>
          </a:xfrm>
          <a:prstGeom prst="wedgeRectCallout">
            <a:avLst>
              <a:gd name="adj1" fmla="val 39287"/>
              <a:gd name="adj2" fmla="val -127092"/>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rgbClr val="FF0000"/>
                </a:solidFill>
                <a:latin typeface="微软雅黑" panose="020B0503020204020204" pitchFamily="34" charset="-122"/>
                <a:ea typeface="微软雅黑" panose="020B0503020204020204" pitchFamily="34" charset="-122"/>
              </a:rPr>
              <a:t>若勾选下次自动登录：勾选</a:t>
            </a:r>
            <a:r>
              <a:rPr lang="zh-CN" altLang="en-US" sz="1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后，登录状态保持7天；如不勾选则关闭浏览器即为退出。</a:t>
            </a:r>
            <a:endParaRPr lang="zh-CN" altLang="en-US" sz="11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5435600" y="2583815"/>
            <a:ext cx="521970" cy="466090"/>
          </a:xfrm>
          <a:prstGeom prst="rect">
            <a:avLst/>
          </a:prstGeom>
          <a:noFill/>
        </p:spPr>
        <p:txBody>
          <a:bodyPr wrap="none" rtlCol="0" anchor="t">
            <a:noAutofit/>
          </a:bodyPr>
          <a:lstStyle/>
          <a:p>
            <a:r>
              <a:rPr lang="zh-CN" altLang="en-US" b="1" dirty="0">
                <a:solidFill>
                  <a:srgbClr val="FF0000"/>
                </a:solidFill>
              </a:rPr>
              <a:t>②</a:t>
            </a:r>
            <a:endParaRPr lang="zh-CN" altLang="en-US" b="1" dirty="0">
              <a:solidFill>
                <a:srgbClr val="FF0000"/>
              </a:solidFill>
            </a:endParaRPr>
          </a:p>
        </p:txBody>
      </p:sp>
      <p:sp>
        <p:nvSpPr>
          <p:cNvPr id="5" name="文本框 4"/>
          <p:cNvSpPr txBox="1"/>
          <p:nvPr/>
        </p:nvSpPr>
        <p:spPr>
          <a:xfrm>
            <a:off x="31750" y="4693285"/>
            <a:ext cx="8793480" cy="2153285"/>
          </a:xfrm>
          <a:prstGeom prst="rect">
            <a:avLst/>
          </a:prstGeom>
          <a:solidFill>
            <a:schemeClr val="tx1">
              <a:lumMod val="75000"/>
              <a:lumOff val="25000"/>
            </a:schemeClr>
          </a:solidFill>
        </p:spPr>
        <p:txBody>
          <a:bodyPr wrap="square" rtlCol="0">
            <a:noAutofit/>
          </a:bodyPr>
          <a:lstStyle/>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登录方式：</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a:p>
            <a:pPr>
              <a:lnSpc>
                <a:spcPct val="150000"/>
              </a:lnSpc>
            </a:pPr>
            <a:r>
              <a:rPr sz="1800" dirty="0">
                <a:solidFill>
                  <a:schemeClr val="bg1"/>
                </a:solidFill>
                <a:latin typeface="微软雅黑" panose="020B0503020204020204" pitchFamily="34" charset="-122"/>
                <a:ea typeface="微软雅黑" panose="020B0503020204020204" pitchFamily="34" charset="-122"/>
              </a:rPr>
              <a:t>①（手机号/超星号）处输入手机号/超星号登录（超星号由学校提供）。</a:t>
            </a:r>
            <a:endParaRPr sz="1800" dirty="0">
              <a:solidFill>
                <a:schemeClr val="bg1"/>
              </a:solidFill>
              <a:latin typeface="微软雅黑" panose="020B0503020204020204" pitchFamily="34" charset="-122"/>
              <a:ea typeface="微软雅黑" panose="020B0503020204020204" pitchFamily="34" charset="-122"/>
            </a:endParaRPr>
          </a:p>
          <a:p>
            <a:pPr>
              <a:lnSpc>
                <a:spcPct val="150000"/>
              </a:lnSpc>
            </a:pPr>
            <a:r>
              <a:rPr sz="1800" dirty="0">
                <a:solidFill>
                  <a:schemeClr val="bg1"/>
                </a:solidFill>
                <a:latin typeface="微软雅黑" panose="020B0503020204020204" pitchFamily="34" charset="-122"/>
                <a:ea typeface="微软雅黑" panose="020B0503020204020204" pitchFamily="34" charset="-122"/>
              </a:rPr>
              <a:t>②手机学习通app扫码登录。</a:t>
            </a:r>
            <a:endParaRPr sz="1800" dirty="0">
              <a:solidFill>
                <a:schemeClr val="bg1"/>
              </a:solidFill>
              <a:latin typeface="微软雅黑" panose="020B0503020204020204" pitchFamily="34" charset="-122"/>
              <a:ea typeface="微软雅黑" panose="020B0503020204020204" pitchFamily="34" charset="-122"/>
            </a:endParaRPr>
          </a:p>
          <a:p>
            <a:pPr>
              <a:lnSpc>
                <a:spcPct val="150000"/>
              </a:lnSpc>
            </a:pPr>
            <a:r>
              <a:rPr sz="1800" dirty="0">
                <a:solidFill>
                  <a:schemeClr val="bg1"/>
                </a:solidFill>
                <a:latin typeface="微软雅黑" panose="020B0503020204020204" pitchFamily="34" charset="-122"/>
                <a:ea typeface="微软雅黑" panose="020B0503020204020204" pitchFamily="34" charset="-122"/>
              </a:rPr>
              <a:t>③【验证码登录】。</a:t>
            </a:r>
            <a:endParaRPr sz="18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④</a:t>
            </a:r>
            <a:r>
              <a:rPr sz="1800" dirty="0">
                <a:solidFill>
                  <a:schemeClr val="bg1"/>
                </a:solidFill>
                <a:latin typeface="微软雅黑" panose="020B0503020204020204" pitchFamily="34" charset="-122"/>
                <a:ea typeface="微软雅黑" panose="020B0503020204020204" pitchFamily="34" charset="-122"/>
              </a:rPr>
              <a:t>若手机号</a:t>
            </a:r>
            <a:r>
              <a:rPr lang="zh-CN" sz="1800" dirty="0">
                <a:solidFill>
                  <a:schemeClr val="bg1"/>
                </a:solidFill>
                <a:latin typeface="微软雅黑" panose="020B0503020204020204" pitchFamily="34" charset="-122"/>
                <a:ea typeface="微软雅黑" panose="020B0503020204020204" pitchFamily="34" charset="-122"/>
              </a:rPr>
              <a:t>未注册</a:t>
            </a:r>
            <a:r>
              <a:rPr sz="1800" dirty="0">
                <a:solidFill>
                  <a:schemeClr val="bg1"/>
                </a:solidFill>
                <a:latin typeface="微软雅黑" panose="020B0503020204020204" pitchFamily="34" charset="-122"/>
                <a:ea typeface="微软雅黑" panose="020B0503020204020204" pitchFamily="34" charset="-122"/>
              </a:rPr>
              <a:t>，请点击【新用户注册】，根据页面提示注册并绑定学号。</a:t>
            </a:r>
            <a:endParaRPr sz="1800" dirty="0">
              <a:solidFill>
                <a:schemeClr val="bg1"/>
              </a:solidFill>
              <a:latin typeface="微软雅黑" panose="020B0503020204020204" pitchFamily="34" charset="-122"/>
              <a:ea typeface="微软雅黑" panose="020B0503020204020204" pitchFamily="34" charset="-122"/>
            </a:endParaRPr>
          </a:p>
          <a:p>
            <a:pPr>
              <a:lnSpc>
                <a:spcPct val="150000"/>
              </a:lnSpc>
            </a:pPr>
            <a:endParaRPr sz="1800"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8905875" y="5093335"/>
            <a:ext cx="3259455" cy="1367155"/>
          </a:xfrm>
          <a:prstGeom prst="rect">
            <a:avLst/>
          </a:prstGeom>
          <a:solidFill>
            <a:schemeClr val="tx1">
              <a:lumMod val="75000"/>
              <a:lumOff val="25000"/>
            </a:schemeClr>
          </a:solidFill>
          <a:ln>
            <a:noFill/>
          </a:ln>
        </p:spPr>
        <p:txBody>
          <a:bodyPr wrap="square" rtlCol="0">
            <a:noAutofit/>
          </a:bodyPr>
          <a:p>
            <a:r>
              <a:rPr dirty="0">
                <a:solidFill>
                  <a:srgbClr val="FF0000"/>
                </a:solidFill>
                <a:latin typeface="微软雅黑" panose="020B0503020204020204" pitchFamily="34" charset="-122"/>
                <a:ea typeface="微软雅黑" panose="020B0503020204020204" pitchFamily="34" charset="-122"/>
                <a:sym typeface="+mn-ea"/>
              </a:rPr>
              <a:t>温馨提示</a:t>
            </a:r>
            <a:r>
              <a:rPr dirty="0">
                <a:solidFill>
                  <a:schemeClr val="bg1"/>
                </a:solidFill>
                <a:latin typeface="微软雅黑" panose="020B0503020204020204" pitchFamily="34" charset="-122"/>
                <a:ea typeface="微软雅黑" panose="020B0503020204020204" pitchFamily="34" charset="-122"/>
                <a:sym typeface="+mn-ea"/>
              </a:rPr>
              <a:t>：验证码一般为4位数，有效期为10分钟。密码要求8-16位，至少包含数字、字母、符号两种元素。</a:t>
            </a:r>
            <a:endParaRPr dirty="0">
              <a:solidFill>
                <a:schemeClr val="bg1"/>
              </a:solidFill>
              <a:latin typeface="微软雅黑" panose="020B0503020204020204" pitchFamily="34" charset="-122"/>
              <a:ea typeface="微软雅黑" panose="020B0503020204020204" pitchFamily="34" charset="-122"/>
            </a:endParaRPr>
          </a:p>
          <a:p>
            <a:endParaRPr lang="zh-CN" altLang="en-US"/>
          </a:p>
        </p:txBody>
      </p:sp>
    </p:spTree>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11271" name="TextBox 42      (向天歌演示原创作品：www.TopPPT.cn)"/>
          <p:cNvSpPr txBox="1">
            <a:spLocks noChangeArrowheads="1"/>
          </p:cNvSpPr>
          <p:nvPr/>
        </p:nvSpPr>
        <p:spPr bwMode="auto">
          <a:xfrm>
            <a:off x="752475" y="233680"/>
            <a:ext cx="174117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找回密码</a:t>
            </a:r>
            <a:endParaRPr lang="zh-CN" altLang="en-US" sz="2800" b="1">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0" y="908685"/>
            <a:ext cx="6642100" cy="3925570"/>
          </a:xfrm>
          <a:prstGeom prst="rect">
            <a:avLst/>
          </a:prstGeom>
        </p:spPr>
      </p:pic>
      <p:pic>
        <p:nvPicPr>
          <p:cNvPr id="5" name="图片 4"/>
          <p:cNvPicPr>
            <a:picLocks noChangeAspect="1"/>
          </p:cNvPicPr>
          <p:nvPr/>
        </p:nvPicPr>
        <p:blipFill>
          <a:blip r:embed="rId2"/>
          <a:stretch>
            <a:fillRect/>
          </a:stretch>
        </p:blipFill>
        <p:spPr>
          <a:xfrm>
            <a:off x="5565775" y="908685"/>
            <a:ext cx="6626225" cy="3925570"/>
          </a:xfrm>
          <a:prstGeom prst="rect">
            <a:avLst/>
          </a:prstGeom>
        </p:spPr>
      </p:pic>
      <p:sp>
        <p:nvSpPr>
          <p:cNvPr id="6" name="文本框 5"/>
          <p:cNvSpPr txBox="1"/>
          <p:nvPr/>
        </p:nvSpPr>
        <p:spPr>
          <a:xfrm>
            <a:off x="2207895" y="1700530"/>
            <a:ext cx="412750" cy="368300"/>
          </a:xfrm>
          <a:prstGeom prst="rect">
            <a:avLst/>
          </a:prstGeom>
          <a:noFill/>
        </p:spPr>
        <p:txBody>
          <a:bodyPr wrap="none" rtlCol="0" anchor="t">
            <a:spAutoFit/>
          </a:bodyPr>
          <a:lstStyle/>
          <a:p>
            <a:r>
              <a:rPr lang="zh-CN" altLang="en-US" b="1">
                <a:solidFill>
                  <a:srgbClr val="FF0000"/>
                </a:solidFill>
              </a:rPr>
              <a:t>①</a:t>
            </a:r>
            <a:endParaRPr lang="zh-CN" altLang="en-US" b="1">
              <a:solidFill>
                <a:srgbClr val="FF0000"/>
              </a:solidFill>
            </a:endParaRPr>
          </a:p>
        </p:txBody>
      </p:sp>
      <p:sp>
        <p:nvSpPr>
          <p:cNvPr id="7" name="文本框 6"/>
          <p:cNvSpPr txBox="1"/>
          <p:nvPr/>
        </p:nvSpPr>
        <p:spPr>
          <a:xfrm>
            <a:off x="8112125" y="1844675"/>
            <a:ext cx="370205" cy="427990"/>
          </a:xfrm>
          <a:prstGeom prst="rect">
            <a:avLst/>
          </a:prstGeom>
          <a:noFill/>
        </p:spPr>
        <p:txBody>
          <a:bodyPr wrap="none" rtlCol="0" anchor="t">
            <a:noAutofit/>
          </a:bodyPr>
          <a:lstStyle/>
          <a:p>
            <a:r>
              <a:rPr lang="zh-CN" altLang="en-US" b="1">
                <a:solidFill>
                  <a:srgbClr val="FF0000"/>
                </a:solidFill>
              </a:rPr>
              <a:t>②</a:t>
            </a:r>
            <a:endParaRPr lang="zh-CN" altLang="en-US" b="1">
              <a:solidFill>
                <a:srgbClr val="FF0000"/>
              </a:solidFill>
            </a:endParaRPr>
          </a:p>
        </p:txBody>
      </p:sp>
      <p:sp>
        <p:nvSpPr>
          <p:cNvPr id="8" name="文本框 7"/>
          <p:cNvSpPr txBox="1"/>
          <p:nvPr/>
        </p:nvSpPr>
        <p:spPr>
          <a:xfrm>
            <a:off x="202565" y="5226685"/>
            <a:ext cx="11904980" cy="996315"/>
          </a:xfrm>
          <a:prstGeom prst="rect">
            <a:avLst/>
          </a:prstGeom>
          <a:solidFill>
            <a:schemeClr val="tx1">
              <a:lumMod val="75000"/>
              <a:lumOff val="25000"/>
            </a:schemeClr>
          </a:solidFill>
        </p:spPr>
        <p:txBody>
          <a:bodyPr wrap="square" rtlCol="0">
            <a:noAutofit/>
          </a:bodyPr>
          <a:lstStyle/>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rPr>
              <a:t>手机号在用，密码忘记：</a:t>
            </a:r>
            <a:endParaRPr lang="zh-CN" altLang="en-US"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rPr>
              <a:t>解决方法：点击登录页面【忘记密码】，输入手机号获取验证码，设置新密码。</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11271" name="TextBox 42      (向天歌演示原创作品：www.TopPPT.cn)"/>
          <p:cNvSpPr txBox="1">
            <a:spLocks noChangeArrowheads="1"/>
          </p:cNvSpPr>
          <p:nvPr/>
        </p:nvSpPr>
        <p:spPr bwMode="auto">
          <a:xfrm>
            <a:off x="752475" y="233680"/>
            <a:ext cx="174117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找回密码</a:t>
            </a:r>
            <a:endParaRPr lang="zh-CN" altLang="en-US" sz="2800" b="1">
              <a:latin typeface="微软雅黑" panose="020B0503020204020204" pitchFamily="34" charset="-122"/>
              <a:ea typeface="微软雅黑" panose="020B0503020204020204" pitchFamily="34" charset="-122"/>
            </a:endParaRPr>
          </a:p>
        </p:txBody>
      </p:sp>
      <p:sp>
        <p:nvSpPr>
          <p:cNvPr id="3" name="文本框 2"/>
          <p:cNvSpPr txBox="1"/>
          <p:nvPr/>
        </p:nvSpPr>
        <p:spPr>
          <a:xfrm>
            <a:off x="22870" y="5129491"/>
            <a:ext cx="12200890" cy="1337945"/>
          </a:xfrm>
          <a:prstGeom prst="rect">
            <a:avLst/>
          </a:prstGeom>
          <a:solidFill>
            <a:schemeClr val="tx1">
              <a:lumMod val="75000"/>
              <a:lumOff val="25000"/>
            </a:schemeClr>
          </a:solidFill>
        </p:spPr>
        <p:txBody>
          <a:bodyPr wrap="square" rtlCol="0">
            <a:spAutoFit/>
          </a:bodyPr>
          <a:lstStyle/>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❖手机号不用了，忘记密码：</a:t>
            </a:r>
            <a:endParaRPr lang="zh-CN" altLang="en-US" sz="18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解决方法：</a:t>
            </a:r>
            <a:r>
              <a:rPr lang="zh-CN" altLang="en-US" sz="1800" dirty="0">
                <a:solidFill>
                  <a:schemeClr val="bg1"/>
                </a:solidFill>
                <a:latin typeface="微软雅黑" panose="020B0503020204020204" pitchFamily="34" charset="-122"/>
                <a:ea typeface="微软雅黑" panose="020B0503020204020204" pitchFamily="34" charset="-122"/>
              </a:rPr>
              <a:t>点击</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其他方式登录</a:t>
            </a:r>
            <a:r>
              <a:rPr lang="en-US" altLang="zh-CN" sz="1800" dirty="0">
                <a:solidFill>
                  <a:schemeClr val="bg1"/>
                </a:solidFill>
                <a:latin typeface="微软雅黑" panose="020B0503020204020204" pitchFamily="34" charset="-122"/>
                <a:ea typeface="微软雅黑" panose="020B0503020204020204" pitchFamily="34" charset="-122"/>
              </a:rPr>
              <a:t>】 ➤ </a:t>
            </a:r>
            <a:r>
              <a:rPr lang="zh-CN" altLang="en-US" sz="1800" dirty="0">
                <a:solidFill>
                  <a:schemeClr val="bg1"/>
                </a:solidFill>
                <a:latin typeface="微软雅黑" panose="020B0503020204020204" pitchFamily="34" charset="-122"/>
                <a:ea typeface="微软雅黑" panose="020B0503020204020204" pitchFamily="34" charset="-122"/>
              </a:rPr>
              <a:t>【忘记密码】找回，按照提示上传身份证，使用任意账号登录手机学习通</a:t>
            </a:r>
            <a:r>
              <a:rPr lang="en-US" altLang="zh-CN" sz="1800" dirty="0">
                <a:solidFill>
                  <a:schemeClr val="bg1"/>
                </a:solidFill>
                <a:latin typeface="微软雅黑" panose="020B0503020204020204" pitchFamily="34" charset="-122"/>
                <a:ea typeface="微软雅黑" panose="020B0503020204020204" pitchFamily="34" charset="-122"/>
              </a:rPr>
              <a:t>app</a:t>
            </a:r>
            <a:r>
              <a:rPr lang="zh-CN" altLang="en-US" sz="1800" dirty="0">
                <a:solidFill>
                  <a:schemeClr val="bg1"/>
                </a:solidFill>
                <a:latin typeface="微软雅黑" panose="020B0503020204020204" pitchFamily="34" charset="-122"/>
                <a:ea typeface="微软雅黑" panose="020B0503020204020204" pitchFamily="34" charset="-122"/>
              </a:rPr>
              <a:t>扫描二维码，进行人脸采集，用新手机号获取验证码进行信息验证，验证完成即可登录。</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870" y="876944"/>
            <a:ext cx="5785098" cy="3667249"/>
          </a:xfrm>
          <a:prstGeom prst="rect">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3377" y="849451"/>
            <a:ext cx="3556242" cy="3693021"/>
          </a:xfrm>
          <a:prstGeom prst="rect">
            <a:avLst/>
          </a:prstGeom>
        </p:spPr>
      </p:pic>
      <p:pic>
        <p:nvPicPr>
          <p:cNvPr id="4" name="图片 3"/>
          <p:cNvPicPr>
            <a:picLocks noChangeAspect="1"/>
          </p:cNvPicPr>
          <p:nvPr/>
        </p:nvPicPr>
        <p:blipFill>
          <a:blip r:embed="rId3"/>
          <a:stretch>
            <a:fillRect/>
          </a:stretch>
        </p:blipFill>
        <p:spPr>
          <a:xfrm>
            <a:off x="6123409" y="865639"/>
            <a:ext cx="3704853" cy="3694617"/>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5676" y="859212"/>
            <a:ext cx="3679961" cy="3692896"/>
          </a:xfrm>
          <a:prstGeom prst="rect">
            <a:avLst/>
          </a:prstGeom>
        </p:spPr>
      </p:pic>
      <p:sp>
        <p:nvSpPr>
          <p:cNvPr id="5" name="文本框 4"/>
          <p:cNvSpPr txBox="1"/>
          <p:nvPr/>
        </p:nvSpPr>
        <p:spPr>
          <a:xfrm>
            <a:off x="2427739" y="3573016"/>
            <a:ext cx="412750" cy="368300"/>
          </a:xfrm>
          <a:prstGeom prst="rect">
            <a:avLst/>
          </a:prstGeom>
          <a:noFill/>
        </p:spPr>
        <p:txBody>
          <a:bodyPr wrap="none" rtlCol="0" anchor="t">
            <a:spAutoFit/>
          </a:bodyPr>
          <a:lstStyle/>
          <a:p>
            <a:r>
              <a:rPr lang="zh-CN" altLang="en-US" b="1" dirty="0">
                <a:solidFill>
                  <a:srgbClr val="FF0000"/>
                </a:solidFill>
              </a:rPr>
              <a:t>①</a:t>
            </a:r>
            <a:endParaRPr lang="zh-CN" altLang="en-US" b="1" dirty="0">
              <a:solidFill>
                <a:srgbClr val="FF0000"/>
              </a:solidFill>
            </a:endParaRPr>
          </a:p>
        </p:txBody>
      </p:sp>
      <p:sp>
        <p:nvSpPr>
          <p:cNvPr id="6" name="文本框 5"/>
          <p:cNvSpPr txBox="1"/>
          <p:nvPr/>
        </p:nvSpPr>
        <p:spPr>
          <a:xfrm>
            <a:off x="6096000" y="2683013"/>
            <a:ext cx="412750" cy="368300"/>
          </a:xfrm>
          <a:prstGeom prst="rect">
            <a:avLst/>
          </a:prstGeom>
          <a:noFill/>
        </p:spPr>
        <p:txBody>
          <a:bodyPr wrap="none" rtlCol="0" anchor="t">
            <a:spAutoFit/>
          </a:bodyPr>
          <a:lstStyle/>
          <a:p>
            <a:r>
              <a:rPr lang="zh-CN" altLang="en-US" b="1" dirty="0">
                <a:solidFill>
                  <a:srgbClr val="FF0000"/>
                </a:solidFill>
              </a:rPr>
              <a:t>②</a:t>
            </a:r>
            <a:endParaRPr lang="zh-CN" altLang="en-US" b="1" dirty="0">
              <a:solidFill>
                <a:srgbClr val="FF0000"/>
              </a:solidFill>
            </a:endParaRPr>
          </a:p>
        </p:txBody>
      </p:sp>
      <p:sp>
        <p:nvSpPr>
          <p:cNvPr id="13" name="文本框 12"/>
          <p:cNvSpPr txBox="1"/>
          <p:nvPr/>
        </p:nvSpPr>
        <p:spPr>
          <a:xfrm>
            <a:off x="6596707" y="3204716"/>
            <a:ext cx="417102" cy="369332"/>
          </a:xfrm>
          <a:prstGeom prst="rect">
            <a:avLst/>
          </a:prstGeom>
          <a:noFill/>
        </p:spPr>
        <p:txBody>
          <a:bodyPr wrap="none" rtlCol="0" anchor="t">
            <a:spAutoFit/>
          </a:bodyPr>
          <a:lstStyle/>
          <a:p>
            <a:r>
              <a:rPr lang="zh-CN" altLang="en-US" b="1" dirty="0">
                <a:solidFill>
                  <a:srgbClr val="FF0000"/>
                </a:solidFill>
              </a:rPr>
              <a:t>③</a:t>
            </a:r>
            <a:endParaRPr lang="zh-CN" altLang="en-US" b="1" dirty="0">
              <a:solidFill>
                <a:srgbClr val="FF0000"/>
              </a:solidFill>
            </a:endParaRPr>
          </a:p>
        </p:txBody>
      </p:sp>
      <p:sp>
        <p:nvSpPr>
          <p:cNvPr id="14" name="文本框 13"/>
          <p:cNvSpPr txBox="1"/>
          <p:nvPr/>
        </p:nvSpPr>
        <p:spPr>
          <a:xfrm>
            <a:off x="8813335" y="4010332"/>
            <a:ext cx="417102" cy="369332"/>
          </a:xfrm>
          <a:prstGeom prst="rect">
            <a:avLst/>
          </a:prstGeom>
          <a:noFill/>
        </p:spPr>
        <p:txBody>
          <a:bodyPr wrap="none" rtlCol="0" anchor="t">
            <a:spAutoFit/>
          </a:bodyPr>
          <a:lstStyle/>
          <a:p>
            <a:r>
              <a:rPr lang="zh-CN" altLang="en-US" b="1" dirty="0">
                <a:solidFill>
                  <a:srgbClr val="FF0000"/>
                </a:solidFill>
              </a:rPr>
              <a:t>④</a:t>
            </a:r>
            <a:endParaRPr lang="zh-CN" altLang="en-US" b="1" dirty="0">
              <a:solidFill>
                <a:srgbClr val="FF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3558" name="TextBox 42      (向天歌演示原创作品：www.TopPPT.cn)"/>
          <p:cNvSpPr txBox="1">
            <a:spLocks noChangeArrowheads="1"/>
          </p:cNvSpPr>
          <p:nvPr/>
        </p:nvSpPr>
        <p:spPr bwMode="auto">
          <a:xfrm>
            <a:off x="752475" y="305435"/>
            <a:ext cx="422973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latin typeface="微软雅黑" panose="020B0503020204020204" pitchFamily="34" charset="-122"/>
                <a:ea typeface="微软雅黑" panose="020B0503020204020204" pitchFamily="34" charset="-122"/>
              </a:rPr>
              <a:t>如何查看课程</a:t>
            </a:r>
            <a:endParaRPr lang="zh-CN" altLang="en-US" sz="2800" b="1" dirty="0">
              <a:latin typeface="微软雅黑" panose="020B0503020204020204" pitchFamily="34" charset="-122"/>
              <a:ea typeface="微软雅黑" panose="020B0503020204020204" pitchFamily="34" charset="-122"/>
            </a:endParaRPr>
          </a:p>
        </p:txBody>
      </p:sp>
      <p:sp>
        <p:nvSpPr>
          <p:cNvPr id="23559" name="TextBox 43      (向天歌演示原创作品：www.TopPPT.cn)"/>
          <p:cNvSpPr txBox="1">
            <a:spLocks noChangeArrowheads="1"/>
          </p:cNvSpPr>
          <p:nvPr/>
        </p:nvSpPr>
        <p:spPr bwMode="auto">
          <a:xfrm>
            <a:off x="34290" y="5443220"/>
            <a:ext cx="11918950" cy="1356995"/>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rPr>
              <a:t>报名成功后，进入个人空间</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课程</a:t>
            </a:r>
            <a:r>
              <a:rPr lang="en-US" altLang="zh-CN" dirty="0">
                <a:solidFill>
                  <a:schemeClr val="bg1"/>
                </a:solidFill>
                <a:latin typeface="微软雅黑" panose="020B0503020204020204" pitchFamily="34" charset="-122"/>
                <a:ea typeface="微软雅黑" panose="020B0503020204020204" pitchFamily="34" charset="-122"/>
              </a:rPr>
              <a:t>】 ➤ 【</a:t>
            </a:r>
            <a:r>
              <a:rPr lang="zh-CN" altLang="en-US" dirty="0">
                <a:solidFill>
                  <a:schemeClr val="bg1"/>
                </a:solidFill>
                <a:latin typeface="微软雅黑" panose="020B0503020204020204" pitchFamily="34" charset="-122"/>
                <a:ea typeface="微软雅黑" panose="020B0503020204020204" pitchFamily="34" charset="-122"/>
              </a:rPr>
              <a:t>我学的课</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查看学习。</a:t>
            </a:r>
            <a:endParaRPr lang="zh-CN" altLang="en-US"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rPr>
              <a:t>可在课程封面下方查看开课时间，时间由学校统一设置。</a:t>
            </a:r>
            <a:endParaRPr lang="zh-CN" altLang="en-US"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rPr>
              <a:t>课程结课后不能再继续学习，</a:t>
            </a:r>
            <a:r>
              <a:rPr lang="zh-CN" altLang="en-US" dirty="0">
                <a:solidFill>
                  <a:schemeClr val="bg1"/>
                </a:solidFill>
                <a:latin typeface="微软雅黑" panose="020B0503020204020204" pitchFamily="34" charset="-122"/>
                <a:ea typeface="微软雅黑" panose="020B0503020204020204" pitchFamily="34" charset="-122"/>
                <a:sym typeface="+mn-ea"/>
              </a:rPr>
              <a:t>请您务必在规定时间内完成学习任务。</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9264650" y="548640"/>
            <a:ext cx="2419985" cy="2760980"/>
          </a:xfrm>
          <a:prstGeom prst="rect">
            <a:avLst/>
          </a:prstGeom>
          <a:solidFill>
            <a:schemeClr val="tx1">
              <a:lumMod val="75000"/>
              <a:lumOff val="25000"/>
            </a:schemeClr>
          </a:solidFill>
        </p:spPr>
        <p:txBody>
          <a:bodyPr wrap="square" rtlCol="0">
            <a:noAutofit/>
          </a:bodyPr>
          <a:lstStyle/>
          <a:p>
            <a:pPr>
              <a:lnSpc>
                <a:spcPct val="150000"/>
              </a:lnSpc>
            </a:pPr>
            <a:r>
              <a:rPr lang="zh-CN" altLang="en-US" sz="1800" b="1" dirty="0">
                <a:solidFill>
                  <a:schemeClr val="bg1"/>
                </a:solidFill>
              </a:rPr>
              <a:t>小贴士：</a:t>
            </a:r>
            <a:endParaRPr lang="zh-CN" altLang="en-US" sz="1800" b="1" dirty="0">
              <a:solidFill>
                <a:schemeClr val="bg1"/>
              </a:solidFill>
            </a:endParaRPr>
          </a:p>
          <a:p>
            <a:pPr>
              <a:lnSpc>
                <a:spcPct val="150000"/>
              </a:lnSpc>
            </a:pPr>
            <a:r>
              <a:rPr lang="zh-CN" altLang="en-US" sz="1800" b="1" dirty="0">
                <a:solidFill>
                  <a:schemeClr val="bg1"/>
                </a:solidFill>
              </a:rPr>
              <a:t>一定要在课程时间内完成老师设置的各项考核项（包括观看视频、完成测验、考试等。）</a:t>
            </a:r>
            <a:endParaRPr lang="zh-CN" altLang="en-US" sz="1800" b="1" dirty="0">
              <a:solidFill>
                <a:schemeClr val="bg1"/>
              </a:solidFill>
            </a:endParaRPr>
          </a:p>
          <a:p>
            <a:endParaRPr lang="zh-CN" altLang="en-US" sz="1800" b="1" dirty="0">
              <a:solidFill>
                <a:schemeClr val="bg1"/>
              </a:solidFill>
            </a:endParaRPr>
          </a:p>
        </p:txBody>
      </p:sp>
      <p:pic>
        <p:nvPicPr>
          <p:cNvPr id="6" name="图片 5"/>
          <p:cNvPicPr>
            <a:picLocks noChangeAspect="1"/>
          </p:cNvPicPr>
          <p:nvPr/>
        </p:nvPicPr>
        <p:blipFill>
          <a:blip r:embed="rId1"/>
          <a:stretch>
            <a:fillRect/>
          </a:stretch>
        </p:blipFill>
        <p:spPr>
          <a:xfrm>
            <a:off x="5448300" y="3669030"/>
            <a:ext cx="6504305" cy="1771015"/>
          </a:xfrm>
          <a:prstGeom prst="rect">
            <a:avLst/>
          </a:prstGeom>
        </p:spPr>
      </p:pic>
      <p:pic>
        <p:nvPicPr>
          <p:cNvPr id="7" name="图片 6"/>
          <p:cNvPicPr>
            <a:picLocks noChangeAspect="1"/>
          </p:cNvPicPr>
          <p:nvPr/>
        </p:nvPicPr>
        <p:blipFill>
          <a:blip r:embed="rId2"/>
          <a:stretch>
            <a:fillRect/>
          </a:stretch>
        </p:blipFill>
        <p:spPr>
          <a:xfrm>
            <a:off x="47625" y="836295"/>
            <a:ext cx="5532120" cy="4589145"/>
          </a:xfrm>
          <a:prstGeom prst="rect">
            <a:avLst/>
          </a:prstGeom>
        </p:spPr>
      </p:pic>
      <p:pic>
        <p:nvPicPr>
          <p:cNvPr id="3" name="图片 2"/>
          <p:cNvPicPr/>
          <p:nvPr/>
        </p:nvPicPr>
        <p:blipFill>
          <a:blip r:embed="rId3"/>
        </p:blipFill>
        <p:spPr>
          <a:xfrm>
            <a:off x="4439920" y="0"/>
            <a:ext cx="4250690" cy="3714750"/>
          </a:xfrm>
          <a:prstGeom prst="rect">
            <a:avLst/>
          </a:prstGeom>
        </p:spPr>
      </p:pic>
    </p:spTree>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3558" name="TextBox 42      (向天歌演示原创作品：www.TopPPT.cn)"/>
          <p:cNvSpPr txBox="1">
            <a:spLocks noChangeArrowheads="1"/>
          </p:cNvSpPr>
          <p:nvPr/>
        </p:nvSpPr>
        <p:spPr bwMode="auto">
          <a:xfrm>
            <a:off x="752475" y="233680"/>
            <a:ext cx="422973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退课</a:t>
            </a:r>
            <a:endParaRPr lang="zh-CN" altLang="en-US" sz="2800" b="1">
              <a:latin typeface="微软雅黑" panose="020B0503020204020204" pitchFamily="34" charset="-122"/>
              <a:ea typeface="微软雅黑" panose="020B0503020204020204" pitchFamily="34" charset="-122"/>
            </a:endParaRPr>
          </a:p>
        </p:txBody>
      </p:sp>
      <p:sp>
        <p:nvSpPr>
          <p:cNvPr id="9" name="文本框 8"/>
          <p:cNvSpPr txBox="1"/>
          <p:nvPr/>
        </p:nvSpPr>
        <p:spPr>
          <a:xfrm>
            <a:off x="132080" y="4654550"/>
            <a:ext cx="11927840" cy="2152650"/>
          </a:xfrm>
          <a:prstGeom prst="rect">
            <a:avLst/>
          </a:prstGeom>
          <a:solidFill>
            <a:schemeClr val="tx1">
              <a:lumMod val="75000"/>
              <a:lumOff val="25000"/>
            </a:schemeClr>
          </a:solidFill>
        </p:spPr>
        <p:txBody>
          <a:bodyPr wrap="square" rtlCol="0">
            <a:noAutofit/>
          </a:bodyPr>
          <a:lstStyle/>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❖退课方法：鼠标移至课程封面，点击右上角</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退课</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按钮，即可退课。如未出现</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退课</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按钮，表示学校要求不允许退课；</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a:p>
            <a:pPr>
              <a:lnSpc>
                <a:spcPct val="150000"/>
              </a:lnSpc>
            </a:pPr>
            <a:r>
              <a:rPr lang="zh-CN" altLang="en-US" sz="1800" dirty="0">
                <a:solidFill>
                  <a:srgbClr val="FF0000"/>
                </a:solidFill>
                <a:latin typeface="微软雅黑" panose="020B0503020204020204" pitchFamily="34" charset="-122"/>
                <a:ea typeface="微软雅黑" panose="020B0503020204020204" pitchFamily="34" charset="-122"/>
                <a:sym typeface="+mn-ea"/>
              </a:rPr>
              <a:t>小贴士：</a:t>
            </a:r>
            <a:endParaRPr lang="zh-CN" altLang="en-US" sz="1800" dirty="0">
              <a:solidFill>
                <a:srgbClr val="FF0000"/>
              </a:solidFill>
              <a:latin typeface="微软雅黑" panose="020B0503020204020204" pitchFamily="34" charset="-122"/>
              <a:ea typeface="微软雅黑" panose="020B0503020204020204" pitchFamily="34" charset="-122"/>
              <a:sym typeface="+mn-ea"/>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❖课程封面右上角的花型图标，长按可调整课程显示顺序。</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❖右上角</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搜索</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框可以输入课程名称快速找到课程。</a:t>
            </a:r>
            <a:endParaRPr lang="zh-CN" altLang="en-US" sz="1800" dirty="0"/>
          </a:p>
        </p:txBody>
      </p:sp>
      <p:pic>
        <p:nvPicPr>
          <p:cNvPr id="11" name="图片 10"/>
          <p:cNvPicPr>
            <a:picLocks noChangeAspect="1"/>
          </p:cNvPicPr>
          <p:nvPr/>
        </p:nvPicPr>
        <p:blipFill>
          <a:blip r:embed="rId1"/>
          <a:stretch>
            <a:fillRect/>
          </a:stretch>
        </p:blipFill>
        <p:spPr>
          <a:xfrm>
            <a:off x="1016635" y="718820"/>
            <a:ext cx="8747125" cy="3847465"/>
          </a:xfrm>
          <a:prstGeom prst="rect">
            <a:avLst/>
          </a:prstGeom>
        </p:spPr>
      </p:pic>
      <p:pic>
        <p:nvPicPr>
          <p:cNvPr id="12" name="图片 11"/>
          <p:cNvPicPr>
            <a:picLocks noChangeAspect="1"/>
          </p:cNvPicPr>
          <p:nvPr/>
        </p:nvPicPr>
        <p:blipFill>
          <a:blip r:embed="rId2"/>
          <a:stretch>
            <a:fillRect/>
          </a:stretch>
        </p:blipFill>
        <p:spPr>
          <a:xfrm>
            <a:off x="4224020" y="2539365"/>
            <a:ext cx="3416300" cy="1779270"/>
          </a:xfrm>
          <a:prstGeom prst="rect">
            <a:avLst/>
          </a:prstGeom>
        </p:spPr>
      </p:pic>
    </p:spTree>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3558" name="TextBox 42      (向天歌演示原创作品：www.TopPPT.cn)"/>
          <p:cNvSpPr txBox="1">
            <a:spLocks noChangeArrowheads="1"/>
          </p:cNvSpPr>
          <p:nvPr/>
        </p:nvSpPr>
        <p:spPr bwMode="auto">
          <a:xfrm>
            <a:off x="752475" y="233680"/>
            <a:ext cx="422973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退课找回</a:t>
            </a:r>
            <a:endParaRPr lang="zh-CN" altLang="en-US" sz="2800" b="1">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263525" y="764540"/>
            <a:ext cx="6149975" cy="4481830"/>
          </a:xfrm>
          <a:prstGeom prst="rect">
            <a:avLst/>
          </a:prstGeom>
        </p:spPr>
      </p:pic>
      <p:pic>
        <p:nvPicPr>
          <p:cNvPr id="3" name="图片 2"/>
          <p:cNvPicPr>
            <a:picLocks noChangeAspect="1"/>
          </p:cNvPicPr>
          <p:nvPr/>
        </p:nvPicPr>
        <p:blipFill>
          <a:blip r:embed="rId2"/>
          <a:stretch>
            <a:fillRect/>
          </a:stretch>
        </p:blipFill>
        <p:spPr>
          <a:xfrm>
            <a:off x="6528435" y="836930"/>
            <a:ext cx="5071110" cy="2817495"/>
          </a:xfrm>
          <a:prstGeom prst="rect">
            <a:avLst/>
          </a:prstGeom>
        </p:spPr>
      </p:pic>
      <p:pic>
        <p:nvPicPr>
          <p:cNvPr id="5" name="图片 4"/>
          <p:cNvPicPr>
            <a:picLocks noChangeAspect="1"/>
          </p:cNvPicPr>
          <p:nvPr/>
        </p:nvPicPr>
        <p:blipFill>
          <a:blip r:embed="rId3"/>
          <a:srcRect b="4308"/>
          <a:stretch>
            <a:fillRect/>
          </a:stretch>
        </p:blipFill>
        <p:spPr>
          <a:xfrm>
            <a:off x="7392035" y="3284855"/>
            <a:ext cx="4086225" cy="1932305"/>
          </a:xfrm>
          <a:prstGeom prst="rect">
            <a:avLst/>
          </a:prstGeom>
        </p:spPr>
      </p:pic>
      <p:sp>
        <p:nvSpPr>
          <p:cNvPr id="4" name="文本框 3"/>
          <p:cNvSpPr txBox="1"/>
          <p:nvPr/>
        </p:nvSpPr>
        <p:spPr>
          <a:xfrm>
            <a:off x="3647440" y="1043940"/>
            <a:ext cx="363855" cy="325120"/>
          </a:xfrm>
          <a:prstGeom prst="rect">
            <a:avLst/>
          </a:prstGeom>
          <a:noFill/>
        </p:spPr>
        <p:txBody>
          <a:bodyPr wrap="none" rtlCol="0" anchor="t">
            <a:noAutofit/>
          </a:bodyPr>
          <a:lstStyle/>
          <a:p>
            <a:r>
              <a:rPr lang="zh-CN" altLang="en-US" b="1">
                <a:solidFill>
                  <a:srgbClr val="FF0000"/>
                </a:solidFill>
              </a:rPr>
              <a:t>①</a:t>
            </a:r>
            <a:endParaRPr lang="zh-CN" altLang="en-US" b="1">
              <a:solidFill>
                <a:srgbClr val="FF0000"/>
              </a:solidFill>
            </a:endParaRPr>
          </a:p>
        </p:txBody>
      </p:sp>
      <p:sp>
        <p:nvSpPr>
          <p:cNvPr id="6" name="文本框 5"/>
          <p:cNvSpPr txBox="1"/>
          <p:nvPr/>
        </p:nvSpPr>
        <p:spPr>
          <a:xfrm>
            <a:off x="8040370" y="836930"/>
            <a:ext cx="412750" cy="368300"/>
          </a:xfrm>
          <a:prstGeom prst="rect">
            <a:avLst/>
          </a:prstGeom>
          <a:noFill/>
        </p:spPr>
        <p:txBody>
          <a:bodyPr wrap="none" rtlCol="0" anchor="t">
            <a:spAutoFit/>
          </a:bodyPr>
          <a:lstStyle/>
          <a:p>
            <a:r>
              <a:rPr lang="zh-CN" altLang="en-US" b="1">
                <a:solidFill>
                  <a:srgbClr val="FF0000"/>
                </a:solidFill>
              </a:rPr>
              <a:t>②</a:t>
            </a:r>
            <a:endParaRPr lang="zh-CN" altLang="en-US" b="1">
              <a:solidFill>
                <a:srgbClr val="FF0000"/>
              </a:solidFill>
            </a:endParaRPr>
          </a:p>
        </p:txBody>
      </p:sp>
      <p:sp>
        <p:nvSpPr>
          <p:cNvPr id="7" name="文本框 6"/>
          <p:cNvSpPr txBox="1"/>
          <p:nvPr/>
        </p:nvSpPr>
        <p:spPr>
          <a:xfrm>
            <a:off x="8184515" y="3573145"/>
            <a:ext cx="412750" cy="368300"/>
          </a:xfrm>
          <a:prstGeom prst="rect">
            <a:avLst/>
          </a:prstGeom>
          <a:noFill/>
        </p:spPr>
        <p:txBody>
          <a:bodyPr wrap="none" rtlCol="0" anchor="t">
            <a:spAutoFit/>
          </a:bodyPr>
          <a:lstStyle/>
          <a:p>
            <a:r>
              <a:rPr lang="zh-CN" altLang="en-US" b="1">
                <a:solidFill>
                  <a:srgbClr val="FF0000"/>
                </a:solidFill>
              </a:rPr>
              <a:t>③</a:t>
            </a:r>
            <a:endParaRPr lang="zh-CN" altLang="en-US" b="1">
              <a:solidFill>
                <a:srgbClr val="FF0000"/>
              </a:solidFill>
            </a:endParaRPr>
          </a:p>
        </p:txBody>
      </p:sp>
      <p:sp>
        <p:nvSpPr>
          <p:cNvPr id="23559" name="TextBox 43      (向天歌演示原创作品：www.TopPPT.cn)"/>
          <p:cNvSpPr txBox="1">
            <a:spLocks noChangeArrowheads="1"/>
          </p:cNvSpPr>
          <p:nvPr/>
        </p:nvSpPr>
        <p:spPr bwMode="auto">
          <a:xfrm>
            <a:off x="191770" y="5255260"/>
            <a:ext cx="11333480" cy="1433830"/>
          </a:xfrm>
          <a:prstGeom prst="rect">
            <a:avLst/>
          </a:prstGeom>
          <a:solidFill>
            <a:schemeClr val="tx1">
              <a:lumMod val="75000"/>
              <a:lumOff val="25000"/>
            </a:schemeClr>
          </a:solidFill>
          <a:ln>
            <a:noFill/>
          </a:ln>
        </p:spPr>
        <p:txBody>
          <a:bodyPr wrap="square">
            <a:no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rPr>
              <a:t>如退错课程，可通过</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我学的课</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已退课课程</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，鼠标移至课程封面，点击</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重新加班</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。重新加班后，将恢复退班前学习记录。</a:t>
            </a:r>
            <a:endParaRPr lang="zh-CN" altLang="en-US" sz="18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rPr>
              <a:t>注意：超星尔雅自选课程，退课找回，须在选课时间结束前操作。选课结束后无法再重新加班。</a:t>
            </a:r>
            <a:endParaRPr lang="en-US" altLang="zh-CN" sz="18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9702"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latin typeface="微软雅黑" panose="020B0503020204020204" pitchFamily="34" charset="-122"/>
                <a:ea typeface="微软雅黑" panose="020B0503020204020204" pitchFamily="34" charset="-122"/>
              </a:rPr>
              <a:t>查看课程须知</a:t>
            </a:r>
            <a:endParaRPr lang="zh-CN" altLang="en-US" sz="2800" b="1" dirty="0">
              <a:latin typeface="微软雅黑" panose="020B0503020204020204" pitchFamily="34" charset="-122"/>
              <a:ea typeface="微软雅黑" panose="020B0503020204020204" pitchFamily="34" charset="-122"/>
            </a:endParaRPr>
          </a:p>
        </p:txBody>
      </p:sp>
      <p:sp>
        <p:nvSpPr>
          <p:cNvPr id="29703" name="TextBox 43      (向天歌演示原创作品：www.TopPPT.cn)"/>
          <p:cNvSpPr txBox="1">
            <a:spLocks noChangeArrowheads="1"/>
          </p:cNvSpPr>
          <p:nvPr/>
        </p:nvSpPr>
        <p:spPr bwMode="auto">
          <a:xfrm>
            <a:off x="293370" y="5682615"/>
            <a:ext cx="11904980" cy="935990"/>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rPr>
              <a:t>首次打开课程，会弹出</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课程须知</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，须知里会告知开课时间、考试时间、考核标准。</a:t>
            </a:r>
            <a:r>
              <a:rPr lang="zh-CN" altLang="en-US" sz="1800" dirty="0">
                <a:solidFill>
                  <a:srgbClr val="FF0000"/>
                </a:solidFill>
                <a:latin typeface="微软雅黑" panose="020B0503020204020204" pitchFamily="34" charset="-122"/>
                <a:ea typeface="微软雅黑" panose="020B0503020204020204" pitchFamily="34" charset="-122"/>
              </a:rPr>
              <a:t>请务必认真查看。</a:t>
            </a:r>
            <a:endParaRPr lang="en-US" altLang="zh-CN" sz="1800"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en-US" sz="1800" dirty="0">
                <a:solidFill>
                  <a:srgbClr val="FF0000"/>
                </a:solidFill>
                <a:latin typeface="微软雅黑" panose="020B0503020204020204" pitchFamily="34" charset="-122"/>
                <a:ea typeface="微软雅黑" panose="020B0503020204020204" pitchFamily="34" charset="-122"/>
              </a:rPr>
              <a:t>注意：</a:t>
            </a:r>
            <a:r>
              <a:rPr lang="zh-CN" altLang="en-US" sz="1800" dirty="0">
                <a:solidFill>
                  <a:schemeClr val="bg1"/>
                </a:solidFill>
                <a:latin typeface="微软雅黑" panose="020B0503020204020204" pitchFamily="34" charset="-122"/>
                <a:ea typeface="微软雅黑" panose="020B0503020204020204" pitchFamily="34" charset="-122"/>
              </a:rPr>
              <a:t>不显示考试时间，说明学校暂无考试安排，请多关注收件箱考试通知或课程</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考试列表的显示。</a:t>
            </a:r>
            <a:endParaRPr lang="zh-CN" altLang="en-US" sz="1800" dirty="0">
              <a:solidFill>
                <a:schemeClr val="bg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1142704" y="806699"/>
            <a:ext cx="9887544" cy="4674764"/>
          </a:xfrm>
          <a:prstGeom prst="rect">
            <a:avLst/>
          </a:prstGeom>
        </p:spPr>
      </p:pic>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6870" name="TextBox 42      (向天歌演示原创作品：www.TopPPT.cn)"/>
          <p:cNvSpPr txBox="1">
            <a:spLocks noChangeArrowheads="1"/>
          </p:cNvSpPr>
          <p:nvPr/>
        </p:nvSpPr>
        <p:spPr bwMode="auto">
          <a:xfrm>
            <a:off x="752475" y="233363"/>
            <a:ext cx="210316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注册</a:t>
            </a:r>
            <a:endParaRPr lang="zh-CN" altLang="en-US" sz="2800" b="1" dirty="0">
              <a:latin typeface="微软雅黑" panose="020B0503020204020204" pitchFamily="34" charset="-122"/>
            </a:endParaRPr>
          </a:p>
        </p:txBody>
      </p:sp>
      <p:sp>
        <p:nvSpPr>
          <p:cNvPr id="4" name="文本框 3"/>
          <p:cNvSpPr txBox="1"/>
          <p:nvPr/>
        </p:nvSpPr>
        <p:spPr>
          <a:xfrm>
            <a:off x="31750" y="5516245"/>
            <a:ext cx="12154535" cy="1337945"/>
          </a:xfrm>
          <a:prstGeom prst="rect">
            <a:avLst/>
          </a:prstGeom>
          <a:solidFill>
            <a:schemeClr val="tx1">
              <a:lumMod val="75000"/>
              <a:lumOff val="25000"/>
            </a:schemeClr>
          </a:solidFill>
        </p:spPr>
        <p:txBody>
          <a:bodyPr wrap="square" rtlCol="0">
            <a:spAutoFit/>
          </a:bodyPr>
          <a:lstStyle/>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sym typeface="+mn-ea"/>
              </a:rPr>
              <a:t>❖</a:t>
            </a:r>
            <a:r>
              <a:rPr lang="en-US"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dirty="0">
                <a:solidFill>
                  <a:schemeClr val="bg1"/>
                </a:solidFill>
                <a:latin typeface="微软雅黑" panose="020B0503020204020204" pitchFamily="34" charset="-122"/>
                <a:ea typeface="微软雅黑" panose="020B0503020204020204" pitchFamily="34" charset="-122"/>
              </a:rPr>
              <a:t>点击</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我</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登录</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，进入登录页面。</a:t>
            </a:r>
            <a:br>
              <a:rPr lang="zh-CN" altLang="en-US" dirty="0">
                <a:solidFill>
                  <a:schemeClr val="bg1"/>
                </a:solidFill>
                <a:latin typeface="微软雅黑" panose="020B0503020204020204" pitchFamily="34" charset="-122"/>
                <a:ea typeface="微软雅黑" panose="020B0503020204020204" pitchFamily="34" charset="-122"/>
              </a:rPr>
            </a:br>
            <a:r>
              <a:rPr lang="zh-CN" altLang="en-US" dirty="0">
                <a:solidFill>
                  <a:schemeClr val="bg1"/>
                </a:solidFill>
                <a:latin typeface="微软雅黑" panose="020B0503020204020204" pitchFamily="34" charset="-122"/>
                <a:ea typeface="微软雅黑" panose="020B0503020204020204" pitchFamily="34" charset="-122"/>
                <a:sym typeface="+mn-ea"/>
              </a:rPr>
              <a:t>❖</a:t>
            </a:r>
            <a:r>
              <a:rPr lang="en-US" altLang="zh-CN" dirty="0">
                <a:solidFill>
                  <a:schemeClr val="bg1"/>
                </a:solidFill>
                <a:latin typeface="微软雅黑" panose="020B0503020204020204" pitchFamily="34" charset="-122"/>
                <a:ea typeface="微软雅黑" panose="020B0503020204020204" pitchFamily="34" charset="-122"/>
              </a:rPr>
              <a:t>2.</a:t>
            </a:r>
            <a:r>
              <a:rPr lang="zh-CN" altLang="en-US" dirty="0">
                <a:solidFill>
                  <a:schemeClr val="bg1"/>
                </a:solidFill>
                <a:latin typeface="微软雅黑" panose="020B0503020204020204" pitchFamily="34" charset="-122"/>
                <a:ea typeface="微软雅黑" panose="020B0503020204020204" pitchFamily="34" charset="-122"/>
              </a:rPr>
              <a:t> 点击</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新用户注册</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，一键注册</a:t>
            </a:r>
            <a:r>
              <a:rPr lang="en-US" altLang="zh-CN"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微软雅黑" panose="020B0503020204020204" pitchFamily="34" charset="-122"/>
                <a:ea typeface="微软雅黑" panose="020B0503020204020204" pitchFamily="34" charset="-122"/>
              </a:rPr>
              <a:t>；或</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短信验证码注册</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。按照提示输入</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手机号码</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验证码</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sym typeface="+mn-ea"/>
              </a:rPr>
              <a:t>➤</a:t>
            </a:r>
            <a:r>
              <a:rPr lang="en-US" altLang="zh-CN"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sym typeface="+mn-ea"/>
              </a:rPr>
              <a:t>设置密码</a:t>
            </a:r>
            <a:r>
              <a:rPr lang="en-US" altLang="zh-CN"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sym typeface="+mn-ea"/>
              </a:rPr>
              <a:t>点击</a:t>
            </a:r>
            <a:r>
              <a:rPr lang="en-US" altLang="zh-CN"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sym typeface="+mn-ea"/>
              </a:rPr>
              <a:t>下一步</a:t>
            </a:r>
            <a:r>
              <a:rPr lang="en-US" altLang="zh-CN"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sym typeface="+mn-ea"/>
              </a:rPr>
              <a:t>。</a:t>
            </a:r>
            <a:endParaRPr lang="zh-CN" altLang="en-US" dirty="0">
              <a:solidFill>
                <a:schemeClr val="bg1"/>
              </a:solidFill>
              <a:latin typeface="微软雅黑" panose="020B0503020204020204" pitchFamily="34" charset="-122"/>
              <a:ea typeface="微软雅黑" panose="020B0503020204020204" pitchFamily="34" charset="-122"/>
              <a:sym typeface="+mn-ea"/>
            </a:endParaRPr>
          </a:p>
        </p:txBody>
      </p:sp>
      <p:pic>
        <p:nvPicPr>
          <p:cNvPr id="7" name="图片 6"/>
          <p:cNvPicPr>
            <a:picLocks noChangeAspect="1"/>
          </p:cNvPicPr>
          <p:nvPr/>
        </p:nvPicPr>
        <p:blipFill>
          <a:blip r:embed="rId1"/>
          <a:stretch>
            <a:fillRect/>
          </a:stretch>
        </p:blipFill>
        <p:spPr>
          <a:xfrm>
            <a:off x="1559560" y="604520"/>
            <a:ext cx="2239645" cy="4847590"/>
          </a:xfrm>
          <a:prstGeom prst="rect">
            <a:avLst/>
          </a:prstGeom>
        </p:spPr>
      </p:pic>
      <p:pic>
        <p:nvPicPr>
          <p:cNvPr id="8" name="图片 7"/>
          <p:cNvPicPr>
            <a:picLocks noChangeAspect="1"/>
          </p:cNvPicPr>
          <p:nvPr/>
        </p:nvPicPr>
        <p:blipFill>
          <a:blip r:embed="rId2"/>
          <a:stretch>
            <a:fillRect/>
          </a:stretch>
        </p:blipFill>
        <p:spPr>
          <a:xfrm>
            <a:off x="5159375" y="604520"/>
            <a:ext cx="2265045" cy="4847590"/>
          </a:xfrm>
          <a:prstGeom prst="rect">
            <a:avLst/>
          </a:prstGeom>
        </p:spPr>
      </p:pic>
      <p:pic>
        <p:nvPicPr>
          <p:cNvPr id="9" name="图片 8"/>
          <p:cNvPicPr>
            <a:picLocks noChangeAspect="1"/>
          </p:cNvPicPr>
          <p:nvPr/>
        </p:nvPicPr>
        <p:blipFill>
          <a:blip r:embed="rId3"/>
          <a:stretch>
            <a:fillRect/>
          </a:stretch>
        </p:blipFill>
        <p:spPr>
          <a:xfrm>
            <a:off x="8832215" y="516255"/>
            <a:ext cx="2242820" cy="4935855"/>
          </a:xfrm>
          <a:prstGeom prst="rect">
            <a:avLst/>
          </a:prstGeom>
        </p:spPr>
      </p:pic>
    </p:spTree>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750"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latin typeface="微软雅黑" panose="020B0503020204020204" pitchFamily="34" charset="-122"/>
                <a:ea typeface="微软雅黑" panose="020B0503020204020204" pitchFamily="34" charset="-122"/>
              </a:rPr>
              <a:t>查看考核标准</a:t>
            </a:r>
            <a:endParaRPr lang="zh-CN" altLang="en-US" sz="2800" b="1" dirty="0">
              <a:latin typeface="微软雅黑" panose="020B0503020204020204" pitchFamily="34" charset="-122"/>
              <a:ea typeface="微软雅黑" panose="020B0503020204020204" pitchFamily="34" charset="-122"/>
            </a:endParaRPr>
          </a:p>
        </p:txBody>
      </p:sp>
      <p:sp>
        <p:nvSpPr>
          <p:cNvPr id="31751" name="TextBox 43      (向天歌演示原创作品：www.TopPPT.cn)"/>
          <p:cNvSpPr txBox="1">
            <a:spLocks noChangeArrowheads="1"/>
          </p:cNvSpPr>
          <p:nvPr/>
        </p:nvSpPr>
        <p:spPr bwMode="auto">
          <a:xfrm>
            <a:off x="-1905" y="5457190"/>
            <a:ext cx="12193905" cy="1336040"/>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rPr>
              <a:t>课程左侧导航栏【学习记录</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，可查看</a:t>
            </a:r>
            <a:r>
              <a:rPr lang="zh-CN" altLang="en-US" sz="1800" dirty="0">
                <a:solidFill>
                  <a:schemeClr val="bg1"/>
                </a:solidFill>
                <a:latin typeface="微软雅黑" panose="020B0503020204020204" pitchFamily="34" charset="-122"/>
                <a:ea typeface="微软雅黑" panose="020B0503020204020204" pitchFamily="34" charset="-122"/>
                <a:sym typeface="+mn-ea"/>
              </a:rPr>
              <a:t>该课程各项完成</a:t>
            </a:r>
            <a:r>
              <a:rPr lang="zh-CN" altLang="en-US" sz="1800" dirty="0">
                <a:solidFill>
                  <a:schemeClr val="bg1"/>
                </a:solidFill>
                <a:latin typeface="微软雅黑" panose="020B0503020204020204" pitchFamily="34" charset="-122"/>
                <a:ea typeface="微软雅黑" panose="020B0503020204020204" pitchFamily="34" charset="-122"/>
              </a:rPr>
              <a:t>情况及得分。点击</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综合成绩</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即可查看各项考核标准。请在结课前和考试结束之前完成各个考核项。</a:t>
            </a:r>
            <a:br>
              <a:rPr lang="en-US" altLang="zh-CN" sz="1800" dirty="0">
                <a:solidFill>
                  <a:schemeClr val="bg1"/>
                </a:solidFill>
                <a:latin typeface="微软雅黑" panose="020B0503020204020204" pitchFamily="34" charset="-122"/>
                <a:ea typeface="微软雅黑" panose="020B0503020204020204" pitchFamily="34" charset="-122"/>
              </a:rPr>
            </a:b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rPr>
              <a:t>若右上角不显示</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综合成绩</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，是因为该课程老师要求不允许查看成绩。需等结课后，关注学校教务系统录入的成绩</a:t>
            </a:r>
            <a:endParaRPr lang="en-US" altLang="zh-CN" sz="1800" dirty="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7028180" y="908720"/>
            <a:ext cx="4410075" cy="4267200"/>
          </a:xfrm>
          <a:prstGeom prst="rect">
            <a:avLst/>
          </a:prstGeom>
        </p:spPr>
      </p:pic>
      <p:pic>
        <p:nvPicPr>
          <p:cNvPr id="3" name="图片 2"/>
          <p:cNvPicPr>
            <a:picLocks noChangeAspect="1"/>
          </p:cNvPicPr>
          <p:nvPr/>
        </p:nvPicPr>
        <p:blipFill>
          <a:blip r:embed="rId2"/>
          <a:stretch>
            <a:fillRect/>
          </a:stretch>
        </p:blipFill>
        <p:spPr>
          <a:xfrm>
            <a:off x="-1885" y="755333"/>
            <a:ext cx="6801515" cy="3026524"/>
          </a:xfrm>
          <a:prstGeom prst="rect">
            <a:avLst/>
          </a:prstGeom>
        </p:spPr>
      </p:pic>
      <p:pic>
        <p:nvPicPr>
          <p:cNvPr id="8" name="图片 7"/>
          <p:cNvPicPr>
            <a:picLocks noChangeAspect="1"/>
          </p:cNvPicPr>
          <p:nvPr/>
        </p:nvPicPr>
        <p:blipFill>
          <a:blip r:embed="rId3"/>
          <a:stretch>
            <a:fillRect/>
          </a:stretch>
        </p:blipFill>
        <p:spPr>
          <a:xfrm>
            <a:off x="1559496" y="1747480"/>
            <a:ext cx="5240134" cy="3540500"/>
          </a:xfrm>
          <a:prstGeom prst="rect">
            <a:avLst/>
          </a:prstGeom>
        </p:spPr>
      </p:pic>
    </p:spTree>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750"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查看考核标准</a:t>
            </a:r>
            <a:endParaRPr lang="zh-CN" altLang="en-US" sz="2800" b="1">
              <a:latin typeface="微软雅黑" panose="020B0503020204020204" pitchFamily="34" charset="-122"/>
              <a:ea typeface="微软雅黑" panose="020B0503020204020204" pitchFamily="34" charset="-122"/>
            </a:endParaRPr>
          </a:p>
        </p:txBody>
      </p:sp>
      <p:sp>
        <p:nvSpPr>
          <p:cNvPr id="31751" name="TextBox 43      (向天歌演示原创作品：www.TopPPT.cn)"/>
          <p:cNvSpPr txBox="1">
            <a:spLocks noChangeArrowheads="1"/>
          </p:cNvSpPr>
          <p:nvPr/>
        </p:nvSpPr>
        <p:spPr bwMode="auto">
          <a:xfrm>
            <a:off x="7392035" y="980441"/>
            <a:ext cx="4320540" cy="2808600"/>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rPr>
              <a:t>❖总分：当前得分。</a:t>
            </a:r>
            <a:endParaRPr lang="zh-CN" altLang="en-US" sz="18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rPr>
              <a:t>❖排名：当前分数在课程班级下的排名。</a:t>
            </a:r>
            <a:endParaRPr lang="zh-CN" altLang="en-US" sz="18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rPr>
              <a:t>❖点击中心点的圆心，可以看到各项完成进度。</a:t>
            </a:r>
            <a:endParaRPr lang="zh-CN" altLang="en-US" sz="18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rPr>
              <a:t>❖成绩详情：可以看到课程的考核标准，获得的综合成绩以及进度。</a:t>
            </a:r>
            <a:endParaRPr lang="en-US" altLang="zh-CN" sz="1800" dirty="0">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7392035" y="4149080"/>
            <a:ext cx="4346575" cy="2319665"/>
          </a:xfrm>
          <a:prstGeom prst="rect">
            <a:avLst/>
          </a:prstGeom>
          <a:solidFill>
            <a:schemeClr val="tx1">
              <a:lumMod val="75000"/>
              <a:lumOff val="25000"/>
            </a:schemeClr>
          </a:solidFill>
        </p:spPr>
        <p:txBody>
          <a:bodyPr wrap="square" rtlCol="0">
            <a:noAutofit/>
          </a:bodyPr>
          <a:lstStyle/>
          <a:p>
            <a:pPr algn="l">
              <a:lnSpc>
                <a:spcPct val="150000"/>
              </a:lnSpc>
            </a:pPr>
            <a:r>
              <a:rPr lang="zh-CN" altLang="en-US" sz="1800" dirty="0">
                <a:solidFill>
                  <a:srgbClr val="FF0000"/>
                </a:solidFill>
                <a:latin typeface="微软雅黑" panose="020B0503020204020204" pitchFamily="34" charset="-122"/>
                <a:ea typeface="微软雅黑" panose="020B0503020204020204" pitchFamily="34" charset="-122"/>
              </a:rPr>
              <a:t>注意：</a:t>
            </a:r>
            <a:endParaRPr lang="zh-CN" altLang="en-US" sz="1800" dirty="0">
              <a:solidFill>
                <a:srgbClr val="FF0000"/>
              </a:solidFill>
              <a:latin typeface="微软雅黑" panose="020B0503020204020204" pitchFamily="34" charset="-122"/>
              <a:ea typeface="微软雅黑" panose="020B0503020204020204" pitchFamily="34" charset="-122"/>
            </a:endParaRPr>
          </a:p>
          <a:p>
            <a:pPr algn="l">
              <a:lnSpc>
                <a:spcPct val="150000"/>
              </a:lnSpc>
            </a:pPr>
            <a:r>
              <a:rPr lang="zh-CN" altLang="en-US" dirty="0">
                <a:solidFill>
                  <a:schemeClr val="bg1"/>
                </a:solidFill>
                <a:latin typeface="微软雅黑" panose="020B0503020204020204" pitchFamily="34" charset="-122"/>
                <a:ea typeface="微软雅黑" panose="020B0503020204020204" pitchFamily="34" charset="-122"/>
              </a:rPr>
              <a:t>❖进度是指所有任务点完成的总百分比。</a:t>
            </a:r>
            <a:endParaRPr lang="zh-CN" altLang="en-US" dirty="0">
              <a:solidFill>
                <a:schemeClr val="bg1"/>
              </a:solidFill>
              <a:latin typeface="微软雅黑" panose="020B0503020204020204" pitchFamily="34" charset="-122"/>
              <a:ea typeface="微软雅黑" panose="020B0503020204020204" pitchFamily="34" charset="-122"/>
            </a:endParaRPr>
          </a:p>
          <a:p>
            <a:pPr algn="l">
              <a:lnSpc>
                <a:spcPct val="150000"/>
              </a:lnSpc>
            </a:pPr>
            <a:r>
              <a:rPr lang="zh-CN" altLang="en-US" dirty="0">
                <a:solidFill>
                  <a:schemeClr val="bg1"/>
                </a:solidFill>
                <a:latin typeface="微软雅黑" panose="020B0503020204020204" pitchFamily="34" charset="-122"/>
                <a:ea typeface="微软雅黑" panose="020B0503020204020204" pitchFamily="34" charset="-122"/>
              </a:rPr>
              <a:t>❖综合成绩可能会因教师发布学习任务或更改权重设置而发生变化，您可查看考核标准获取当前计算规则。</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250992" y="1124721"/>
            <a:ext cx="6810708" cy="4608558"/>
          </a:xfrm>
          <a:prstGeom prst="rect">
            <a:avLst/>
          </a:prstGeom>
        </p:spPr>
      </p:pic>
    </p:spTree>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5" name="Rectangle 4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6" name="Rectangle 5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5125" name="TextBox 6      (向天歌演示原创作品：www.TopPPT.cn)"/>
          <p:cNvSpPr txBox="1">
            <a:spLocks noChangeArrowheads="1"/>
          </p:cNvSpPr>
          <p:nvPr/>
        </p:nvSpPr>
        <p:spPr bwMode="auto">
          <a:xfrm>
            <a:off x="681354" y="233045"/>
            <a:ext cx="2390309"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latin typeface="微软雅黑" panose="020B0503020204020204" pitchFamily="34" charset="-122"/>
                <a:ea typeface="微软雅黑" panose="020B0503020204020204" pitchFamily="34" charset="-122"/>
              </a:rPr>
              <a:t>学习模式</a:t>
            </a:r>
            <a:endParaRPr lang="zh-CN" altLang="en-US" sz="2800" b="1" dirty="0">
              <a:latin typeface="微软雅黑" panose="020B0503020204020204" pitchFamily="34" charset="-122"/>
              <a:ea typeface="微软雅黑" panose="020B0503020204020204" pitchFamily="34" charset="-122"/>
            </a:endParaRPr>
          </a:p>
        </p:txBody>
      </p:sp>
      <p:sp>
        <p:nvSpPr>
          <p:cNvPr id="2" name="文本框 1"/>
          <p:cNvSpPr txBox="1"/>
          <p:nvPr/>
        </p:nvSpPr>
        <p:spPr>
          <a:xfrm>
            <a:off x="983432" y="1055044"/>
            <a:ext cx="9370759" cy="521970"/>
          </a:xfrm>
          <a:prstGeom prst="rect">
            <a:avLst/>
          </a:prstGeom>
          <a:noFill/>
        </p:spPr>
        <p:txBody>
          <a:bodyPr wrap="square" rtlCol="0">
            <a:spAutoFit/>
          </a:bodyPr>
          <a:lstStyle/>
          <a:p>
            <a:r>
              <a:rPr lang="zh-CN" altLang="en-US" sz="2800" dirty="0">
                <a:sym typeface="+mn-ea"/>
              </a:rPr>
              <a:t>网络课程在线学习的五种模式：</a:t>
            </a:r>
            <a:endParaRPr lang="zh-CN" altLang="en-US" sz="2800" dirty="0">
              <a:sym typeface="+mn-ea"/>
            </a:endParaRPr>
          </a:p>
        </p:txBody>
      </p:sp>
      <p:sp>
        <p:nvSpPr>
          <p:cNvPr id="17" name="Rectangle 16      (向天歌演示原创作品：www.TopPPT.cn)"/>
          <p:cNvSpPr/>
          <p:nvPr>
            <p:custDataLst>
              <p:tags r:id="rId1"/>
            </p:custDataLst>
          </p:nvPr>
        </p:nvSpPr>
        <p:spPr>
          <a:xfrm>
            <a:off x="2687901" y="2045852"/>
            <a:ext cx="5582286" cy="542541"/>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7" name="Rectangle 1      (向天歌演示原创作品：www.TopPPT.cn)"/>
          <p:cNvSpPr/>
          <p:nvPr>
            <p:custDataLst>
              <p:tags r:id="rId2"/>
            </p:custDataLst>
          </p:nvPr>
        </p:nvSpPr>
        <p:spPr>
          <a:xfrm>
            <a:off x="1813822" y="2064213"/>
            <a:ext cx="660991" cy="541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rPr>
              <a:t>1</a:t>
            </a:r>
            <a:endPar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5140" name="TextBox 45      (向天歌演示原创作品：www.TopPPT.cn)"/>
          <p:cNvSpPr txBox="1">
            <a:spLocks noChangeArrowheads="1"/>
          </p:cNvSpPr>
          <p:nvPr>
            <p:custDataLst>
              <p:tags r:id="rId3"/>
            </p:custDataLst>
          </p:nvPr>
        </p:nvSpPr>
        <p:spPr bwMode="auto">
          <a:xfrm>
            <a:off x="2927648" y="2064213"/>
            <a:ext cx="57606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bg1"/>
                </a:solidFill>
                <a:latin typeface="微软雅黑" panose="020B0503020204020204" pitchFamily="34" charset="-122"/>
                <a:ea typeface="微软雅黑" panose="020B0503020204020204" pitchFamily="34" charset="-122"/>
              </a:rPr>
              <a:t>开放模式</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18" name="Rectangle 16      (向天歌演示原创作品：www.TopPPT.cn)"/>
          <p:cNvSpPr/>
          <p:nvPr>
            <p:custDataLst>
              <p:tags r:id="rId4"/>
            </p:custDataLst>
          </p:nvPr>
        </p:nvSpPr>
        <p:spPr>
          <a:xfrm>
            <a:off x="2717708" y="2829332"/>
            <a:ext cx="5582286" cy="542541"/>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0" name="Rectangle 1      (向天歌演示原创作品：www.TopPPT.cn)"/>
          <p:cNvSpPr/>
          <p:nvPr>
            <p:custDataLst>
              <p:tags r:id="rId5"/>
            </p:custDataLst>
          </p:nvPr>
        </p:nvSpPr>
        <p:spPr>
          <a:xfrm>
            <a:off x="1843629" y="2847693"/>
            <a:ext cx="660991" cy="541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rPr>
              <a:t>2</a:t>
            </a:r>
            <a:endPar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1" name="TextBox 45      (向天歌演示原创作品：www.TopPPT.cn)"/>
          <p:cNvSpPr txBox="1">
            <a:spLocks noChangeArrowheads="1"/>
          </p:cNvSpPr>
          <p:nvPr>
            <p:custDataLst>
              <p:tags r:id="rId6"/>
            </p:custDataLst>
          </p:nvPr>
        </p:nvSpPr>
        <p:spPr bwMode="auto">
          <a:xfrm>
            <a:off x="2957455" y="2847693"/>
            <a:ext cx="57606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bg1"/>
                </a:solidFill>
                <a:latin typeface="微软雅黑" panose="020B0503020204020204" pitchFamily="34" charset="-122"/>
                <a:ea typeface="微软雅黑" panose="020B0503020204020204" pitchFamily="34" charset="-122"/>
              </a:rPr>
              <a:t>闯关模式</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2" name="Rectangle 16      (向天歌演示原创作品：www.TopPPT.cn)"/>
          <p:cNvSpPr/>
          <p:nvPr>
            <p:custDataLst>
              <p:tags r:id="rId7"/>
            </p:custDataLst>
          </p:nvPr>
        </p:nvSpPr>
        <p:spPr>
          <a:xfrm>
            <a:off x="2686797" y="3697392"/>
            <a:ext cx="5582286" cy="542541"/>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3" name="Rectangle 1      (向天歌演示原创作品：www.TopPPT.cn)"/>
          <p:cNvSpPr/>
          <p:nvPr>
            <p:custDataLst>
              <p:tags r:id="rId8"/>
            </p:custDataLst>
          </p:nvPr>
        </p:nvSpPr>
        <p:spPr>
          <a:xfrm>
            <a:off x="1812718" y="3715753"/>
            <a:ext cx="660991" cy="541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rPr>
              <a:t>3</a:t>
            </a:r>
            <a:endPar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4" name="TextBox 45      (向天歌演示原创作品：www.TopPPT.cn)"/>
          <p:cNvSpPr txBox="1">
            <a:spLocks noChangeArrowheads="1"/>
          </p:cNvSpPr>
          <p:nvPr>
            <p:custDataLst>
              <p:tags r:id="rId9"/>
            </p:custDataLst>
          </p:nvPr>
        </p:nvSpPr>
        <p:spPr bwMode="auto">
          <a:xfrm>
            <a:off x="2926544" y="3715753"/>
            <a:ext cx="57606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bg1"/>
                </a:solidFill>
                <a:latin typeface="微软雅黑" panose="020B0503020204020204" pitchFamily="34" charset="-122"/>
                <a:ea typeface="微软雅黑" panose="020B0503020204020204" pitchFamily="34" charset="-122"/>
              </a:rPr>
              <a:t>定时开放模式</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5" name="Rectangle 16      (向天歌演示原创作品：www.TopPPT.cn)"/>
          <p:cNvSpPr/>
          <p:nvPr>
            <p:custDataLst>
              <p:tags r:id="rId10"/>
            </p:custDataLst>
          </p:nvPr>
        </p:nvSpPr>
        <p:spPr>
          <a:xfrm>
            <a:off x="2686797" y="4671267"/>
            <a:ext cx="5582286" cy="542541"/>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6" name="Rectangle 1      (向天歌演示原创作品：www.TopPPT.cn)"/>
          <p:cNvSpPr/>
          <p:nvPr>
            <p:custDataLst>
              <p:tags r:id="rId11"/>
            </p:custDataLst>
          </p:nvPr>
        </p:nvSpPr>
        <p:spPr>
          <a:xfrm>
            <a:off x="1812718" y="4689628"/>
            <a:ext cx="660991" cy="541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rPr>
              <a:t>4</a:t>
            </a:r>
            <a:endPar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7" name="TextBox 45      (向天歌演示原创作品：www.TopPPT.cn)"/>
          <p:cNvSpPr txBox="1">
            <a:spLocks noChangeArrowheads="1"/>
          </p:cNvSpPr>
          <p:nvPr>
            <p:custDataLst>
              <p:tags r:id="rId12"/>
            </p:custDataLst>
          </p:nvPr>
        </p:nvSpPr>
        <p:spPr bwMode="auto">
          <a:xfrm>
            <a:off x="2926544" y="4689628"/>
            <a:ext cx="57606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bg1"/>
                </a:solidFill>
                <a:latin typeface="微软雅黑" panose="020B0503020204020204" pitchFamily="34" charset="-122"/>
                <a:ea typeface="微软雅黑" panose="020B0503020204020204" pitchFamily="34" charset="-122"/>
              </a:rPr>
              <a:t>隐藏模式</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28" name="Rectangle 16      (向天歌演示原创作品：www.TopPPT.cn)"/>
          <p:cNvSpPr/>
          <p:nvPr>
            <p:custDataLst>
              <p:tags r:id="rId13"/>
            </p:custDataLst>
          </p:nvPr>
        </p:nvSpPr>
        <p:spPr>
          <a:xfrm>
            <a:off x="2686797" y="5653732"/>
            <a:ext cx="5582286" cy="542541"/>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9" name="Rectangle 1      (向天歌演示原创作品：www.TopPPT.cn)"/>
          <p:cNvSpPr/>
          <p:nvPr>
            <p:custDataLst>
              <p:tags r:id="rId14"/>
            </p:custDataLst>
          </p:nvPr>
        </p:nvSpPr>
        <p:spPr>
          <a:xfrm>
            <a:off x="1843629" y="5672093"/>
            <a:ext cx="660991" cy="541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rPr>
              <a:t>5</a:t>
            </a:r>
            <a:endParaRPr lang="en-US" altLang="zh-CN" sz="4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0" name="TextBox 45      (向天歌演示原创作品：www.TopPPT.cn)"/>
          <p:cNvSpPr txBox="1">
            <a:spLocks noChangeArrowheads="1"/>
          </p:cNvSpPr>
          <p:nvPr>
            <p:custDataLst>
              <p:tags r:id="rId15"/>
            </p:custDataLst>
          </p:nvPr>
        </p:nvSpPr>
        <p:spPr bwMode="auto">
          <a:xfrm>
            <a:off x="2926544" y="5672093"/>
            <a:ext cx="57606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dirty="0">
                <a:solidFill>
                  <a:schemeClr val="bg1"/>
                </a:solidFill>
                <a:latin typeface="微软雅黑" panose="020B0503020204020204" pitchFamily="34" charset="-122"/>
                <a:ea typeface="微软雅黑" panose="020B0503020204020204" pitchFamily="34" charset="-122"/>
              </a:rPr>
              <a:t>复习模式</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5606" name="TextBox 42      (向天歌演示原创作品：www.TopPPT.cn)"/>
          <p:cNvSpPr txBox="1">
            <a:spLocks noChangeArrowheads="1"/>
          </p:cNvSpPr>
          <p:nvPr/>
        </p:nvSpPr>
        <p:spPr bwMode="auto">
          <a:xfrm>
            <a:off x="752475" y="233680"/>
            <a:ext cx="35433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latin typeface="微软雅黑" panose="020B0503020204020204" pitchFamily="34" charset="-122"/>
                <a:ea typeface="微软雅黑" panose="020B0503020204020204" pitchFamily="34" charset="-122"/>
              </a:rPr>
              <a:t>学习模式</a:t>
            </a:r>
            <a:r>
              <a:rPr lang="zh-CN" altLang="en-US" sz="2800" b="1" dirty="0">
                <a:solidFill>
                  <a:srgbClr val="FF0000"/>
                </a:solidFill>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开放模式</a:t>
            </a:r>
            <a:endParaRPr lang="zh-CN" altLang="en-US" sz="2400" b="1"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630555" y="6077360"/>
            <a:ext cx="10930890" cy="570865"/>
          </a:xfrm>
          <a:prstGeom prst="rect">
            <a:avLst/>
          </a:prstGeom>
          <a:solidFill>
            <a:schemeClr val="tx1">
              <a:lumMod val="75000"/>
              <a:lumOff val="25000"/>
            </a:schemeClr>
          </a:solidFill>
        </p:spPr>
        <p:txBody>
          <a:bodyPr wrap="square" rtlCol="0">
            <a:noAutofit/>
          </a:bodyPr>
          <a:lstStyle/>
          <a:p>
            <a:pPr marL="285750" indent="-285750">
              <a:lnSpc>
                <a:spcPct val="150000"/>
              </a:lnSpc>
              <a:buFont typeface="Wingdings" panose="05000000000000000000" pitchFamily="2" charset="2"/>
              <a:buChar char="u"/>
            </a:pPr>
            <a:r>
              <a:rPr lang="zh-CN" altLang="en-US" dirty="0">
                <a:solidFill>
                  <a:schemeClr val="bg1"/>
                </a:solidFill>
                <a:latin typeface="微软雅黑" panose="020B0503020204020204" pitchFamily="34" charset="-122"/>
                <a:ea typeface="微软雅黑" panose="020B0503020204020204" pitchFamily="34" charset="-122"/>
                <a:sym typeface="+mn-ea"/>
              </a:rPr>
              <a:t>【开放模式】，您可以选择任意章节学习。</a:t>
            </a:r>
            <a:endParaRPr lang="zh-CN" altLang="en-US" dirty="0">
              <a:solidFill>
                <a:schemeClr val="bg1"/>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1756" y="756900"/>
            <a:ext cx="10488488" cy="5205748"/>
          </a:xfrm>
          <a:prstGeom prst="rect">
            <a:avLst/>
          </a:prstGeom>
        </p:spPr>
      </p:pic>
    </p:spTree>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589310" y="765137"/>
            <a:ext cx="11024235" cy="5500370"/>
          </a:xfrm>
          <a:prstGeom prst="rect">
            <a:avLst/>
          </a:prstGeom>
        </p:spPr>
      </p:pic>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5606" name="TextBox 42      (向天歌演示原创作品：www.TopPPT.cn)"/>
          <p:cNvSpPr txBox="1">
            <a:spLocks noChangeArrowheads="1"/>
          </p:cNvSpPr>
          <p:nvPr/>
        </p:nvSpPr>
        <p:spPr bwMode="auto">
          <a:xfrm>
            <a:off x="752475" y="233680"/>
            <a:ext cx="40473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latin typeface="微软雅黑" panose="020B0503020204020204" pitchFamily="34" charset="-122"/>
                <a:ea typeface="微软雅黑" panose="020B0503020204020204" pitchFamily="34" charset="-122"/>
              </a:rPr>
              <a:t>学习模式</a:t>
            </a:r>
            <a:r>
              <a:rPr lang="zh-CN" altLang="en-US" sz="2800" b="1" dirty="0">
                <a:solidFill>
                  <a:srgbClr val="FF0000"/>
                </a:solidFill>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闯关模式</a:t>
            </a:r>
            <a:endParaRPr lang="zh-CN" altLang="en-US" sz="2400" b="1" dirty="0">
              <a:latin typeface="微软雅黑" panose="020B0503020204020204" pitchFamily="34" charset="-122"/>
              <a:ea typeface="微软雅黑" panose="020B0503020204020204" pitchFamily="34" charset="-122"/>
            </a:endParaRPr>
          </a:p>
        </p:txBody>
      </p:sp>
      <p:sp>
        <p:nvSpPr>
          <p:cNvPr id="5" name="文本框 4"/>
          <p:cNvSpPr txBox="1"/>
          <p:nvPr/>
        </p:nvSpPr>
        <p:spPr>
          <a:xfrm>
            <a:off x="598487" y="6265507"/>
            <a:ext cx="10995025" cy="541020"/>
          </a:xfrm>
          <a:prstGeom prst="rect">
            <a:avLst/>
          </a:prstGeom>
          <a:solidFill>
            <a:schemeClr val="tx1">
              <a:lumMod val="75000"/>
              <a:lumOff val="25000"/>
            </a:schemeClr>
          </a:solidFill>
        </p:spPr>
        <p:txBody>
          <a:bodyPr wrap="square" rtlCol="0">
            <a:noAutofit/>
          </a:bodyPr>
          <a:lstStyle/>
          <a:p>
            <a:pPr marL="285750" indent="-285750">
              <a:lnSpc>
                <a:spcPct val="150000"/>
              </a:lnSpc>
              <a:buFont typeface="Wingdings" panose="05000000000000000000" charset="0"/>
              <a:buChar char="u"/>
            </a:pPr>
            <a:r>
              <a:rPr lang="zh-CN" altLang="en-US" dirty="0">
                <a:solidFill>
                  <a:schemeClr val="bg1"/>
                </a:solidFill>
                <a:latin typeface="微软雅黑" panose="020B0503020204020204" pitchFamily="34" charset="-122"/>
                <a:ea typeface="微软雅黑" panose="020B0503020204020204" pitchFamily="34" charset="-122"/>
                <a:sym typeface="+mn-ea"/>
              </a:rPr>
              <a:t>【闯关模式】，需要将该章节的所有任务点完成，系统才能自动解锁下一个章节。</a:t>
            </a:r>
            <a:endParaRPr lang="zh-CN" alt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5606" name="TextBox 42      (向天歌演示原创作品：www.TopPPT.cn)"/>
          <p:cNvSpPr txBox="1">
            <a:spLocks noChangeArrowheads="1"/>
          </p:cNvSpPr>
          <p:nvPr/>
        </p:nvSpPr>
        <p:spPr bwMode="auto">
          <a:xfrm>
            <a:off x="752474" y="233680"/>
            <a:ext cx="4119961"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latin typeface="微软雅黑" panose="020B0503020204020204" pitchFamily="34" charset="-122"/>
                <a:ea typeface="微软雅黑" panose="020B0503020204020204" pitchFamily="34" charset="-122"/>
              </a:rPr>
              <a:t>学习模式</a:t>
            </a:r>
            <a:r>
              <a:rPr lang="zh-CN" altLang="en-US" sz="2800" b="1" dirty="0">
                <a:solidFill>
                  <a:srgbClr val="FF0000"/>
                </a:solidFill>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定时开放模式</a:t>
            </a:r>
            <a:endParaRPr lang="zh-CN" altLang="en-US" sz="2800" b="1"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673417" y="770572"/>
            <a:ext cx="10845165" cy="5316855"/>
          </a:xfrm>
          <a:prstGeom prst="rect">
            <a:avLst/>
          </a:prstGeom>
        </p:spPr>
      </p:pic>
      <p:sp>
        <p:nvSpPr>
          <p:cNvPr id="3" name="文本框 2"/>
          <p:cNvSpPr txBox="1"/>
          <p:nvPr/>
        </p:nvSpPr>
        <p:spPr>
          <a:xfrm>
            <a:off x="668337" y="6230051"/>
            <a:ext cx="10850245" cy="557530"/>
          </a:xfrm>
          <a:prstGeom prst="rect">
            <a:avLst/>
          </a:prstGeom>
          <a:solidFill>
            <a:schemeClr val="tx1">
              <a:lumMod val="75000"/>
              <a:lumOff val="25000"/>
            </a:schemeClr>
          </a:solidFill>
        </p:spPr>
        <p:txBody>
          <a:bodyPr wrap="square" rtlCol="0">
            <a:noAutofit/>
          </a:bodyPr>
          <a:lstStyle/>
          <a:p>
            <a:pPr marL="285750" indent="-285750">
              <a:lnSpc>
                <a:spcPct val="150000"/>
              </a:lnSpc>
              <a:buFont typeface="Wingdings" panose="05000000000000000000" charset="0"/>
              <a:buChar char="u"/>
            </a:pPr>
            <a:r>
              <a:rPr lang="zh-CN" altLang="en-US" dirty="0">
                <a:solidFill>
                  <a:schemeClr val="bg1"/>
                </a:solidFill>
                <a:latin typeface="微软雅黑" panose="020B0503020204020204" pitchFamily="34" charset="-122"/>
                <a:ea typeface="微软雅黑" panose="020B0503020204020204" pitchFamily="34" charset="-122"/>
                <a:sym typeface="+mn-ea"/>
              </a:rPr>
              <a:t>【定时开放模式】，学校</a:t>
            </a:r>
            <a:r>
              <a:rPr lang="en-US" altLang="zh-CN"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sym typeface="+mn-ea"/>
              </a:rPr>
              <a:t>老师设置了开放时间，请在开放时间内完成。</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5606" name="TextBox 42      (向天歌演示原创作品：www.TopPPT.cn)"/>
          <p:cNvSpPr txBox="1">
            <a:spLocks noChangeArrowheads="1"/>
          </p:cNvSpPr>
          <p:nvPr/>
        </p:nvSpPr>
        <p:spPr bwMode="auto">
          <a:xfrm>
            <a:off x="752475" y="233680"/>
            <a:ext cx="33993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latin typeface="微软雅黑" panose="020B0503020204020204" pitchFamily="34" charset="-122"/>
                <a:ea typeface="微软雅黑" panose="020B0503020204020204" pitchFamily="34" charset="-122"/>
              </a:rPr>
              <a:t>学习模式</a:t>
            </a:r>
            <a:r>
              <a:rPr lang="zh-CN" altLang="en-US" sz="2800" b="1" dirty="0">
                <a:solidFill>
                  <a:srgbClr val="FF0000"/>
                </a:solidFill>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隐藏模式</a:t>
            </a:r>
            <a:endParaRPr lang="zh-CN" altLang="en-US" sz="2400" b="1"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738187" y="829734"/>
            <a:ext cx="10715625" cy="5204460"/>
          </a:xfrm>
          <a:prstGeom prst="rect">
            <a:avLst/>
          </a:prstGeom>
        </p:spPr>
      </p:pic>
      <p:sp>
        <p:nvSpPr>
          <p:cNvPr id="3" name="文本框 2"/>
          <p:cNvSpPr txBox="1"/>
          <p:nvPr/>
        </p:nvSpPr>
        <p:spPr>
          <a:xfrm>
            <a:off x="737870" y="6165215"/>
            <a:ext cx="10719435" cy="569595"/>
          </a:xfrm>
          <a:prstGeom prst="rect">
            <a:avLst/>
          </a:prstGeom>
          <a:solidFill>
            <a:schemeClr val="tx1">
              <a:lumMod val="75000"/>
              <a:lumOff val="25000"/>
            </a:schemeClr>
          </a:solidFill>
        </p:spPr>
        <p:txBody>
          <a:bodyPr wrap="square" rtlCol="0">
            <a:noAutofit/>
          </a:bodyPr>
          <a:lstStyle/>
          <a:p>
            <a:pPr marL="285750" indent="-285750">
              <a:lnSpc>
                <a:spcPct val="150000"/>
              </a:lnSpc>
              <a:buFont typeface="Wingdings" panose="05000000000000000000" pitchFamily="2" charset="2"/>
              <a:buChar char="u"/>
            </a:pPr>
            <a:r>
              <a:rPr lang="zh-CN" altLang="en-US" sz="1800" dirty="0">
                <a:solidFill>
                  <a:schemeClr val="bg1"/>
                </a:solidFill>
                <a:latin typeface="微软雅黑" panose="020B0503020204020204" pitchFamily="34" charset="-122"/>
                <a:ea typeface="微软雅黑" panose="020B0503020204020204" pitchFamily="34" charset="-122"/>
              </a:rPr>
              <a:t>隐藏模式：只能看见大章节标题且是灰色字样，不可以点击</a:t>
            </a:r>
            <a:endParaRPr lang="en-US" altLang="zh-CN" sz="18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5606" name="TextBox 42      (向天歌演示原创作品：www.TopPPT.cn)"/>
          <p:cNvSpPr txBox="1">
            <a:spLocks noChangeArrowheads="1"/>
          </p:cNvSpPr>
          <p:nvPr/>
        </p:nvSpPr>
        <p:spPr bwMode="auto">
          <a:xfrm>
            <a:off x="752475" y="233680"/>
            <a:ext cx="39753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latin typeface="微软雅黑" panose="020B0503020204020204" pitchFamily="34" charset="-122"/>
                <a:ea typeface="微软雅黑" panose="020B0503020204020204" pitchFamily="34" charset="-122"/>
              </a:rPr>
              <a:t>学习模式</a:t>
            </a:r>
            <a:r>
              <a:rPr lang="zh-CN" altLang="en-US" sz="2800" b="1" dirty="0">
                <a:solidFill>
                  <a:srgbClr val="FF0000"/>
                </a:solidFill>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复习模式</a:t>
            </a:r>
            <a:endParaRPr lang="zh-CN" altLang="en-US" sz="2400" b="1" dirty="0">
              <a:latin typeface="微软雅黑" panose="020B0503020204020204" pitchFamily="34" charset="-122"/>
              <a:ea typeface="微软雅黑" panose="020B0503020204020204" pitchFamily="34" charset="-122"/>
            </a:endParaRPr>
          </a:p>
        </p:txBody>
      </p:sp>
      <p:sp>
        <p:nvSpPr>
          <p:cNvPr id="3" name="文本框 2"/>
          <p:cNvSpPr txBox="1"/>
          <p:nvPr/>
        </p:nvSpPr>
        <p:spPr>
          <a:xfrm>
            <a:off x="596582" y="6165304"/>
            <a:ext cx="10998835" cy="570230"/>
          </a:xfrm>
          <a:prstGeom prst="rect">
            <a:avLst/>
          </a:prstGeom>
          <a:solidFill>
            <a:schemeClr val="tx1">
              <a:lumMod val="75000"/>
              <a:lumOff val="25000"/>
            </a:schemeClr>
          </a:solidFill>
        </p:spPr>
        <p:txBody>
          <a:bodyPr wrap="square" rtlCol="0">
            <a:noAutofit/>
          </a:bodyPr>
          <a:lstStyle/>
          <a:p>
            <a:pPr marL="285750" indent="-285750">
              <a:lnSpc>
                <a:spcPct val="150000"/>
              </a:lnSpc>
              <a:buFont typeface="Wingdings" panose="05000000000000000000" pitchFamily="2" charset="2"/>
              <a:buChar char="u"/>
            </a:pPr>
            <a:r>
              <a:rPr lang="zh-CN" altLang="en-US" sz="1800" dirty="0">
                <a:solidFill>
                  <a:schemeClr val="bg1"/>
                </a:solidFill>
                <a:latin typeface="微软雅黑" panose="020B0503020204020204" pitchFamily="34" charset="-122"/>
                <a:ea typeface="微软雅黑" panose="020B0503020204020204" pitchFamily="34" charset="-122"/>
              </a:rPr>
              <a:t>复习模式：学习章节将不计入进度和成绩</a:t>
            </a:r>
            <a:endParaRPr lang="zh-CN" altLang="en-US" sz="1800"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14375" y="744048"/>
            <a:ext cx="10763250" cy="5324475"/>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观看视频</a:t>
            </a:r>
            <a:endParaRPr lang="zh-CN" altLang="en-US" sz="2800" b="1">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2002661" y="736918"/>
            <a:ext cx="8186677" cy="3974782"/>
          </a:xfrm>
          <a:prstGeom prst="rect">
            <a:avLst/>
          </a:prstGeom>
        </p:spPr>
      </p:pic>
      <p:sp>
        <p:nvSpPr>
          <p:cNvPr id="3" name="文本框 2"/>
          <p:cNvSpPr txBox="1"/>
          <p:nvPr/>
        </p:nvSpPr>
        <p:spPr>
          <a:xfrm>
            <a:off x="99060" y="4693285"/>
            <a:ext cx="11994515" cy="2133600"/>
          </a:xfrm>
          <a:prstGeom prst="rect">
            <a:avLst/>
          </a:prstGeom>
          <a:solidFill>
            <a:schemeClr val="tx1">
              <a:lumMod val="75000"/>
              <a:lumOff val="25000"/>
            </a:schemeClr>
          </a:solidFill>
        </p:spPr>
        <p:txBody>
          <a:bodyPr wrap="square" rtlCol="0">
            <a:noAutofit/>
          </a:bodyPr>
          <a:lstStyle/>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❖观看视频时鼠标不允许离开视频播放界面，否则视频会自动暂停。若右下角倍速为灰色，说明首次观看教师不允许倍速。</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❖视频加载无法播放，或者黑屏、卡顿等，点视频框右下角设置，调整线路以及清晰度，【本校】切换到【公网1】或者【公网2】。</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❖右侧橙色圆圈里面的数字代表待完成的任务点个数，点击可查看当前章节任务点是否已完成。</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latin typeface="微软雅黑" panose="020B0503020204020204" pitchFamily="34" charset="-122"/>
                <a:ea typeface="微软雅黑" panose="020B0503020204020204" pitchFamily="34" charset="-122"/>
              </a:rPr>
              <a:t>观看视频【互动测验】</a:t>
            </a:r>
            <a:endParaRPr lang="zh-CN" altLang="en-US" sz="2800" b="1" dirty="0">
              <a:latin typeface="微软雅黑" panose="020B0503020204020204" pitchFamily="34" charset="-122"/>
              <a:ea typeface="微软雅黑" panose="020B0503020204020204" pitchFamily="34" charset="-122"/>
            </a:endParaRPr>
          </a:p>
        </p:txBody>
      </p:sp>
      <p:sp>
        <p:nvSpPr>
          <p:cNvPr id="6" name="文本框 5"/>
          <p:cNvSpPr txBox="1"/>
          <p:nvPr/>
        </p:nvSpPr>
        <p:spPr>
          <a:xfrm>
            <a:off x="230101" y="5373216"/>
            <a:ext cx="11731798" cy="1296143"/>
          </a:xfrm>
          <a:prstGeom prst="rect">
            <a:avLst/>
          </a:prstGeom>
          <a:solidFill>
            <a:schemeClr val="tx1">
              <a:lumMod val="75000"/>
              <a:lumOff val="25000"/>
            </a:schemeClr>
          </a:solidFill>
        </p:spPr>
        <p:txBody>
          <a:bodyPr wrap="square" rtlCol="0">
            <a:noAutofit/>
          </a:bodyPr>
          <a:lstStyle/>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sym typeface="+mn-ea"/>
              </a:rPr>
              <a:t>❖视频中弹出的题目，答对可继续观看视频，答错将重新作答。</a:t>
            </a:r>
            <a:r>
              <a:rPr lang="zh-CN" altLang="en-US" dirty="0">
                <a:solidFill>
                  <a:schemeClr val="bg1"/>
                </a:solidFill>
                <a:latin typeface="微软雅黑" panose="020B0503020204020204" pitchFamily="34" charset="-122"/>
                <a:ea typeface="微软雅黑" panose="020B0503020204020204" pitchFamily="34" charset="-122"/>
                <a:sym typeface="+mn-ea"/>
              </a:rPr>
              <a:t>（若老师设置答错视频回退请按要求重新观看）</a:t>
            </a:r>
            <a:endParaRPr lang="en-US" altLang="zh-CN" dirty="0">
              <a:solidFill>
                <a:schemeClr val="bg1"/>
              </a:solidFill>
              <a:latin typeface="微软雅黑" panose="020B0503020204020204" pitchFamily="34" charset="-122"/>
              <a:ea typeface="微软雅黑" panose="020B0503020204020204" pitchFamily="34" charset="-122"/>
              <a:sym typeface="+mn-ea"/>
            </a:endParaRPr>
          </a:p>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sym typeface="+mn-ea"/>
              </a:rPr>
              <a:t>❖若【</a:t>
            </a:r>
            <a:r>
              <a:rPr lang="zh-CN" altLang="en-US" dirty="0">
                <a:solidFill>
                  <a:srgbClr val="FF0000"/>
                </a:solidFill>
                <a:latin typeface="微软雅黑" panose="020B0503020204020204" pitchFamily="34" charset="-122"/>
                <a:ea typeface="微软雅黑" panose="020B0503020204020204" pitchFamily="34" charset="-122"/>
                <a:sym typeface="+mn-ea"/>
              </a:rPr>
              <a:t>互动测验</a:t>
            </a:r>
            <a:r>
              <a:rPr lang="zh-CN" altLang="en-US" dirty="0">
                <a:solidFill>
                  <a:schemeClr val="bg1"/>
                </a:solidFill>
                <a:latin typeface="微软雅黑" panose="020B0503020204020204" pitchFamily="34" charset="-122"/>
                <a:ea typeface="微软雅黑" panose="020B0503020204020204" pitchFamily="34" charset="-122"/>
                <a:sym typeface="+mn-ea"/>
              </a:rPr>
              <a:t>】设置了考核标准，得分将计入总成绩。建议认真作答。</a:t>
            </a:r>
            <a:endParaRPr lang="zh-CN" altLang="en-US" dirty="0">
              <a:solidFill>
                <a:schemeClr val="bg1"/>
              </a:solidFill>
              <a:latin typeface="微软雅黑" panose="020B0503020204020204" pitchFamily="34" charset="-122"/>
              <a:ea typeface="微软雅黑" panose="020B0503020204020204" pitchFamily="34" charset="-122"/>
              <a:sym typeface="+mn-ea"/>
            </a:endParaRPr>
          </a:p>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sym typeface="+mn-ea"/>
              </a:rPr>
              <a:t>❖若找不到未完成的【互动测验】，可点击【学习记录】右侧【学习任务】</a:t>
            </a:r>
            <a:r>
              <a:rPr lang="en-US" altLang="zh-CN"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sym typeface="+mn-ea"/>
              </a:rPr>
              <a:t>【互动测验】详情查看。</a:t>
            </a:r>
            <a:endParaRPr lang="zh-CN" altLang="en-US" dirty="0">
              <a:solidFill>
                <a:schemeClr val="bg1"/>
              </a:solidFill>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1393" y="1406465"/>
            <a:ext cx="8943188" cy="3835487"/>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717" y="815924"/>
            <a:ext cx="8106182" cy="3774896"/>
          </a:xfrm>
          <a:prstGeom prst="rect">
            <a:avLst/>
          </a:prstGeom>
        </p:spPr>
      </p:pic>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6870" name="TextBox 42      (向天歌演示原创作品：www.TopPPT.cn)"/>
          <p:cNvSpPr txBox="1">
            <a:spLocks noChangeArrowheads="1"/>
          </p:cNvSpPr>
          <p:nvPr/>
        </p:nvSpPr>
        <p:spPr bwMode="auto">
          <a:xfrm>
            <a:off x="752475" y="233363"/>
            <a:ext cx="210316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登录</a:t>
            </a:r>
            <a:endParaRPr lang="zh-CN" altLang="en-US" sz="2800" b="1" dirty="0">
              <a:latin typeface="微软雅黑" panose="020B0503020204020204" pitchFamily="34" charset="-122"/>
            </a:endParaRPr>
          </a:p>
        </p:txBody>
      </p:sp>
      <p:sp>
        <p:nvSpPr>
          <p:cNvPr id="36871" name="TextBox 43      (向天歌演示原创作品：www.TopPPT.cn)"/>
          <p:cNvSpPr txBox="1">
            <a:spLocks noChangeArrowheads="1"/>
          </p:cNvSpPr>
          <p:nvPr/>
        </p:nvSpPr>
        <p:spPr bwMode="auto">
          <a:xfrm>
            <a:off x="811530" y="5804535"/>
            <a:ext cx="10567035" cy="969645"/>
          </a:xfrm>
          <a:prstGeom prst="rect">
            <a:avLst/>
          </a:prstGeom>
          <a:solidFill>
            <a:schemeClr val="tx1">
              <a:lumMod val="75000"/>
              <a:lumOff val="25000"/>
            </a:schemeClr>
          </a:solidFill>
          <a:ln>
            <a:noFill/>
          </a:ln>
        </p:spPr>
        <p:txBody>
          <a:bodyPr wrap="square">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lnSpc>
                <a:spcPct val="150000"/>
              </a:lnSpc>
              <a:spcBef>
                <a:spcPct val="0"/>
              </a:spcBef>
              <a:buNone/>
            </a:pPr>
            <a:r>
              <a:rPr lang="zh-CN" altLang="en-US"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rPr>
              <a:t>按照页面提示完善信息，输入学校、学号、姓名进行验证，完成注册登录；或点击</a:t>
            </a:r>
            <a:r>
              <a:rPr lang="en-US" altLang="zh-CN" sz="1800" dirty="0">
                <a:solidFill>
                  <a:schemeClr val="bg1"/>
                </a:solidFill>
                <a:latin typeface="微软雅黑" panose="020B0503020204020204" pitchFamily="34" charset="-122"/>
              </a:rPr>
              <a:t>【</a:t>
            </a:r>
            <a:r>
              <a:rPr lang="zh-CN" altLang="en-US" sz="1800" dirty="0">
                <a:solidFill>
                  <a:schemeClr val="bg1"/>
                </a:solidFill>
                <a:latin typeface="微软雅黑" panose="020B0503020204020204" pitchFamily="34" charset="-122"/>
              </a:rPr>
              <a:t>跳过</a:t>
            </a:r>
            <a:r>
              <a:rPr lang="en-US" altLang="zh-CN" sz="1800" dirty="0">
                <a:solidFill>
                  <a:schemeClr val="bg1"/>
                </a:solidFill>
                <a:latin typeface="微软雅黑" panose="020B0503020204020204" pitchFamily="34" charset="-122"/>
              </a:rPr>
              <a:t>】</a:t>
            </a:r>
            <a:r>
              <a:rPr lang="zh-CN" altLang="en-US" sz="1800" dirty="0">
                <a:solidFill>
                  <a:schemeClr val="bg1"/>
                </a:solidFill>
                <a:latin typeface="微软雅黑" panose="020B0503020204020204" pitchFamily="34" charset="-122"/>
              </a:rPr>
              <a:t>，直接进入输入姓名页面，完成注册登录。</a:t>
            </a:r>
            <a:endParaRPr lang="en-US" altLang="zh-CN" sz="1800" dirty="0">
              <a:solidFill>
                <a:schemeClr val="bg1"/>
              </a:solidFill>
              <a:latin typeface="微软雅黑" panose="020B0503020204020204" pitchFamily="34" charset="-122"/>
            </a:endParaRPr>
          </a:p>
        </p:txBody>
      </p:sp>
      <p:sp>
        <p:nvSpPr>
          <p:cNvPr id="4" name="文本框 3"/>
          <p:cNvSpPr txBox="1"/>
          <p:nvPr/>
        </p:nvSpPr>
        <p:spPr>
          <a:xfrm>
            <a:off x="4271010" y="463550"/>
            <a:ext cx="3171190" cy="645160"/>
          </a:xfrm>
          <a:prstGeom prst="rect">
            <a:avLst/>
          </a:prstGeom>
          <a:noFill/>
        </p:spPr>
        <p:txBody>
          <a:bodyPr wrap="square" rtlCol="0">
            <a:spAutoFit/>
          </a:bodyPr>
          <a:lstStyle/>
          <a:p>
            <a:r>
              <a:rPr lang="zh-CN" altLang="en-US"/>
              <a:t>输入学校以后点击【下一步】进入【完善信息】界面：</a:t>
            </a:r>
            <a:endParaRPr lang="zh-CN" altLang="en-US"/>
          </a:p>
        </p:txBody>
      </p:sp>
      <p:sp>
        <p:nvSpPr>
          <p:cNvPr id="11" name="文本框 10"/>
          <p:cNvSpPr txBox="1"/>
          <p:nvPr/>
        </p:nvSpPr>
        <p:spPr>
          <a:xfrm>
            <a:off x="8624570" y="463550"/>
            <a:ext cx="2711450" cy="645160"/>
          </a:xfrm>
          <a:prstGeom prst="rect">
            <a:avLst/>
          </a:prstGeom>
          <a:noFill/>
        </p:spPr>
        <p:txBody>
          <a:bodyPr wrap="square" rtlCol="0">
            <a:spAutoFit/>
          </a:bodyPr>
          <a:lstStyle/>
          <a:p>
            <a:r>
              <a:rPr lang="zh-CN" altLang="en-US"/>
              <a:t>未输入学校直接点击【跳过】进入输入姓名页面：</a:t>
            </a:r>
            <a:endParaRPr lang="zh-CN" altLang="en-US"/>
          </a:p>
        </p:txBody>
      </p:sp>
      <p:pic>
        <p:nvPicPr>
          <p:cNvPr id="5" name="图片 4"/>
          <p:cNvPicPr>
            <a:picLocks noChangeAspect="1"/>
          </p:cNvPicPr>
          <p:nvPr/>
        </p:nvPicPr>
        <p:blipFill>
          <a:blip r:embed="rId1"/>
          <a:stretch>
            <a:fillRect/>
          </a:stretch>
        </p:blipFill>
        <p:spPr>
          <a:xfrm>
            <a:off x="1096645" y="789305"/>
            <a:ext cx="2310130" cy="4992370"/>
          </a:xfrm>
          <a:prstGeom prst="rect">
            <a:avLst/>
          </a:prstGeom>
        </p:spPr>
      </p:pic>
      <p:pic>
        <p:nvPicPr>
          <p:cNvPr id="6" name="图片 5"/>
          <p:cNvPicPr>
            <a:picLocks noChangeAspect="1"/>
          </p:cNvPicPr>
          <p:nvPr/>
        </p:nvPicPr>
        <p:blipFill>
          <a:blip r:embed="rId2"/>
          <a:stretch>
            <a:fillRect/>
          </a:stretch>
        </p:blipFill>
        <p:spPr>
          <a:xfrm>
            <a:off x="4760595" y="1078230"/>
            <a:ext cx="2296160" cy="4707255"/>
          </a:xfrm>
          <a:prstGeom prst="rect">
            <a:avLst/>
          </a:prstGeom>
        </p:spPr>
      </p:pic>
      <p:pic>
        <p:nvPicPr>
          <p:cNvPr id="7" name="图片 6"/>
          <p:cNvPicPr>
            <a:picLocks noChangeAspect="1"/>
          </p:cNvPicPr>
          <p:nvPr/>
        </p:nvPicPr>
        <p:blipFill>
          <a:blip r:embed="rId3"/>
          <a:stretch>
            <a:fillRect/>
          </a:stretch>
        </p:blipFill>
        <p:spPr>
          <a:xfrm>
            <a:off x="8832215" y="1053465"/>
            <a:ext cx="2310130" cy="4707890"/>
          </a:xfrm>
          <a:prstGeom prst="rect">
            <a:avLst/>
          </a:prstGeom>
        </p:spPr>
      </p:pic>
    </p:spTree>
  </p:cSld>
  <p:clrMapOvr>
    <a:masterClrMapping/>
  </p:clrMapOvr>
  <p:transition>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章节测验</a:t>
            </a:r>
            <a:endParaRPr lang="zh-CN" altLang="en-US" sz="2800" b="1">
              <a:latin typeface="微软雅黑" panose="020B0503020204020204" pitchFamily="34" charset="-122"/>
              <a:ea typeface="微软雅黑" panose="020B0503020204020204" pitchFamily="34" charset="-122"/>
            </a:endParaRPr>
          </a:p>
        </p:txBody>
      </p:sp>
      <p:sp>
        <p:nvSpPr>
          <p:cNvPr id="27655" name="TextBox 43      (向天歌演示原创作品：www.TopPPT.cn)"/>
          <p:cNvSpPr txBox="1">
            <a:spLocks noChangeArrowheads="1"/>
          </p:cNvSpPr>
          <p:nvPr/>
        </p:nvSpPr>
        <p:spPr bwMode="auto">
          <a:xfrm>
            <a:off x="472440" y="4672330"/>
            <a:ext cx="11103610" cy="2122655"/>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285750" indent="-285750" algn="l">
              <a:lnSpc>
                <a:spcPct val="150000"/>
              </a:lnSpc>
              <a:buClrTx/>
              <a:buSzTx/>
              <a:buFont typeface="Wingdings" panose="05000000000000000000" charset="0"/>
              <a:buChar char="u"/>
            </a:pPr>
            <a:r>
              <a:rPr lang="zh-CN" altLang="en-US"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章节测验一旦提交无法更改，请提交前自行核查题目以及答案是否全部填写完整。</a:t>
            </a:r>
            <a:endParaRPr lang="zh-CN" altLang="en-US"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pPr marL="285750" indent="-285750" algn="l">
              <a:lnSpc>
                <a:spcPct val="150000"/>
              </a:lnSpc>
              <a:buClrTx/>
              <a:buSzTx/>
              <a:buFont typeface="Wingdings" panose="05000000000000000000" charset="0"/>
              <a:buChar char="u"/>
            </a:pPr>
            <a:r>
              <a:rPr lang="zh-CN" altLang="en-US"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【暂时保存】只是保存当前完成的选项，不是提交，如果只保存不提交，是没有测验成绩的。</a:t>
            </a:r>
            <a:endParaRPr kumimoji="0" lang="zh-CN" altLang="en-US"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a:p>
            <a:pPr marL="285750" indent="-285750" algn="l">
              <a:lnSpc>
                <a:spcPct val="150000"/>
              </a:lnSpc>
              <a:buClrTx/>
              <a:buSzTx/>
              <a:buFont typeface="Wingdings" panose="05000000000000000000" charset="0"/>
              <a:buChar char="u"/>
            </a:pPr>
            <a:r>
              <a:rPr lang="zh-CN" altLang="en-US" dirty="0">
                <a:solidFill>
                  <a:schemeClr val="bg1"/>
                </a:solidFill>
                <a:latin typeface="微软雅黑" panose="020B0503020204020204" pitchFamily="34" charset="-122"/>
                <a:ea typeface="微软雅黑" panose="020B0503020204020204" pitchFamily="34" charset="-122"/>
              </a:rPr>
              <a:t>若章节测验提交后不显示答案和分数，说明学校老师设置为【不允许查看答案和分数】，以免抄袭作弊。</a:t>
            </a:r>
            <a:endParaRPr lang="zh-CN" altLang="en-US" dirty="0">
              <a:solidFill>
                <a:schemeClr val="bg1"/>
              </a:solidFill>
              <a:latin typeface="微软雅黑" panose="020B0503020204020204" pitchFamily="34" charset="-122"/>
              <a:ea typeface="微软雅黑" panose="020B0503020204020204" pitchFamily="34" charset="-122"/>
            </a:endParaRPr>
          </a:p>
          <a:p>
            <a:pPr marL="285750" indent="-285750" algn="l">
              <a:lnSpc>
                <a:spcPct val="150000"/>
              </a:lnSpc>
              <a:buClrTx/>
              <a:buSzTx/>
              <a:buFont typeface="Wingdings" panose="05000000000000000000" charset="0"/>
              <a:buChar char="u"/>
            </a:pPr>
            <a:r>
              <a:rPr lang="zh-CN" altLang="en-US" dirty="0">
                <a:solidFill>
                  <a:schemeClr val="bg1"/>
                </a:solidFill>
                <a:latin typeface="微软雅黑" panose="020B0503020204020204" pitchFamily="34" charset="-122"/>
                <a:ea typeface="微软雅黑" panose="020B0503020204020204" pitchFamily="34" charset="-122"/>
              </a:rPr>
              <a:t>章节测验的答案在视频中都有提及，请认真观看视频。</a:t>
            </a:r>
            <a:endParaRPr lang="zh-CN" altLang="en-US" dirty="0">
              <a:solidFill>
                <a:schemeClr val="bg1"/>
              </a:solidFill>
              <a:latin typeface="微软雅黑" panose="020B0503020204020204" pitchFamily="34" charset="-122"/>
              <a:ea typeface="微软雅黑" panose="020B0503020204020204" pitchFamily="34" charset="-122"/>
            </a:endParaRPr>
          </a:p>
          <a:p>
            <a:pPr marL="285750" indent="-285750" algn="l">
              <a:lnSpc>
                <a:spcPct val="150000"/>
              </a:lnSpc>
              <a:buClrTx/>
              <a:buSzTx/>
              <a:buFont typeface="Wingdings" panose="05000000000000000000" charset="0"/>
              <a:buChar char="u"/>
            </a:pPr>
            <a:r>
              <a:rPr lang="zh-CN" altLang="en-US" dirty="0">
                <a:solidFill>
                  <a:schemeClr val="bg1"/>
                </a:solidFill>
                <a:latin typeface="微软雅黑" panose="020B0503020204020204" pitchFamily="34" charset="-122"/>
                <a:ea typeface="微软雅黑" panose="020B0503020204020204" pitchFamily="34" charset="-122"/>
              </a:rPr>
              <a:t>如果章节测验没有提交按钮，请查看课程是否开启了复习模式。</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615950" y="836295"/>
            <a:ext cx="6530340" cy="3688715"/>
          </a:xfrm>
          <a:prstGeom prst="rect">
            <a:avLst/>
          </a:prstGeom>
        </p:spPr>
      </p:pic>
      <p:sp>
        <p:nvSpPr>
          <p:cNvPr id="9" name="文本框 8"/>
          <p:cNvSpPr txBox="1"/>
          <p:nvPr/>
        </p:nvSpPr>
        <p:spPr>
          <a:xfrm>
            <a:off x="8088982" y="1844824"/>
            <a:ext cx="3487068" cy="1440691"/>
          </a:xfrm>
          <a:prstGeom prst="rect">
            <a:avLst/>
          </a:prstGeom>
          <a:solidFill>
            <a:schemeClr val="tx1">
              <a:lumMod val="75000"/>
              <a:lumOff val="25000"/>
            </a:schemeClr>
          </a:solidFill>
        </p:spPr>
        <p:txBody>
          <a:bodyPr wrap="square" rtlCol="0">
            <a:noAutofit/>
          </a:bodyPr>
          <a:lstStyle/>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sym typeface="+mn-ea"/>
              </a:rPr>
              <a:t>❖如果您发现章节测验中有错题，请联系在线客服，会有相关工作人员帮您反馈核实。</a:t>
            </a:r>
            <a:endParaRPr lang="zh-CN" altLang="en-US" dirty="0"/>
          </a:p>
        </p:txBody>
      </p:sp>
    </p:spTree>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47625" y="837823"/>
            <a:ext cx="8918573" cy="4379784"/>
          </a:xfrm>
          <a:prstGeom prst="rect">
            <a:avLst/>
          </a:pr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0465" y="3167400"/>
            <a:ext cx="4375105" cy="2427477"/>
          </a:xfrm>
          <a:prstGeom prst="rect">
            <a:avLst/>
          </a:prstGeom>
        </p:spPr>
      </p:pic>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阅读</a:t>
            </a:r>
            <a:endParaRPr lang="zh-CN" altLang="en-US" sz="2800" b="1">
              <a:latin typeface="微软雅黑" panose="020B0503020204020204" pitchFamily="34" charset="-122"/>
              <a:ea typeface="微软雅黑" panose="020B0503020204020204" pitchFamily="34" charset="-122"/>
            </a:endParaRPr>
          </a:p>
        </p:txBody>
      </p:sp>
      <p:sp>
        <p:nvSpPr>
          <p:cNvPr id="27655" name="TextBox 43      (向天歌演示原创作品：www.TopPPT.cn)"/>
          <p:cNvSpPr txBox="1">
            <a:spLocks noChangeArrowheads="1"/>
          </p:cNvSpPr>
          <p:nvPr/>
        </p:nvSpPr>
        <p:spPr bwMode="auto">
          <a:xfrm>
            <a:off x="9023512" y="837823"/>
            <a:ext cx="3109280" cy="3743701"/>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l">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rPr>
              <a:t>一般【阅读时长】次日更新。阅读过程中，操作过快或过慢以及观看图片都不算有效阅读，阅读章节中的文档、专题、图书、</a:t>
            </a:r>
            <a:r>
              <a:rPr lang="zh-CN" altLang="en-US" sz="1800" dirty="0">
                <a:solidFill>
                  <a:schemeClr val="bg1"/>
                </a:solidFill>
                <a:latin typeface="微软雅黑" panose="020B0503020204020204" pitchFamily="34" charset="-122"/>
                <a:ea typeface="微软雅黑" panose="020B0503020204020204" pitchFamily="34" charset="-122"/>
                <a:sym typeface="+mn-ea"/>
              </a:rPr>
              <a:t>笔记</a:t>
            </a:r>
            <a:r>
              <a:rPr lang="zh-CN" altLang="en-US" sz="1800" dirty="0">
                <a:solidFill>
                  <a:schemeClr val="bg1"/>
                </a:solidFill>
                <a:latin typeface="微软雅黑" panose="020B0503020204020204" pitchFamily="34" charset="-122"/>
                <a:ea typeface="微软雅黑" panose="020B0503020204020204" pitchFamily="34" charset="-122"/>
              </a:rPr>
              <a:t>以及拓展阅读、资料将计算阅读时长。阅读中若出现长时间暂停或离开页面行为，将不计入有效阅读时长。</a:t>
            </a:r>
            <a:endParaRPr lang="zh-CN" altLang="en-US" sz="1800" dirty="0">
              <a:solidFill>
                <a:schemeClr val="bg1"/>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3"/>
          <a:stretch>
            <a:fillRect/>
          </a:stretch>
        </p:blipFill>
        <p:spPr>
          <a:xfrm>
            <a:off x="3271687" y="896620"/>
            <a:ext cx="5095875" cy="504825"/>
          </a:xfrm>
          <a:prstGeom prst="rect">
            <a:avLst/>
          </a:prstGeom>
        </p:spPr>
      </p:pic>
      <p:sp>
        <p:nvSpPr>
          <p:cNvPr id="10" name="文本框 9"/>
          <p:cNvSpPr txBox="1"/>
          <p:nvPr/>
        </p:nvSpPr>
        <p:spPr>
          <a:xfrm>
            <a:off x="4699000" y="404495"/>
            <a:ext cx="1872615" cy="521970"/>
          </a:xfrm>
          <a:prstGeom prst="rect">
            <a:avLst/>
          </a:prstGeom>
          <a:noFill/>
        </p:spPr>
        <p:txBody>
          <a:bodyPr wrap="square" rtlCol="0">
            <a:spAutoFit/>
          </a:bodyPr>
          <a:lstStyle/>
          <a:p>
            <a:r>
              <a:rPr lang="zh-CN" altLang="en-US" sz="2800">
                <a:solidFill>
                  <a:srgbClr val="FF0000"/>
                </a:solidFill>
                <a:latin typeface="微软雅黑" panose="020B0503020204020204" pitchFamily="34" charset="-122"/>
                <a:ea typeface="微软雅黑" panose="020B0503020204020204" pitchFamily="34" charset="-122"/>
              </a:rPr>
              <a:t>阅读规则</a:t>
            </a:r>
            <a:endParaRPr lang="zh-CN" altLang="en-US" sz="2800">
              <a:solidFill>
                <a:srgbClr val="FF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752475" y="1484630"/>
            <a:ext cx="412750" cy="368300"/>
          </a:xfrm>
          <a:prstGeom prst="rect">
            <a:avLst/>
          </a:prstGeom>
          <a:noFill/>
        </p:spPr>
        <p:txBody>
          <a:bodyPr wrap="none" rtlCol="0" anchor="t">
            <a:spAutoFit/>
          </a:bodyPr>
          <a:lstStyle/>
          <a:p>
            <a:r>
              <a:rPr lang="zh-CN" altLang="en-US" b="1">
                <a:solidFill>
                  <a:srgbClr val="FF0000"/>
                </a:solidFill>
              </a:rPr>
              <a:t>①</a:t>
            </a:r>
            <a:endParaRPr lang="zh-CN" altLang="en-US" b="1">
              <a:solidFill>
                <a:srgbClr val="FF0000"/>
              </a:solidFill>
            </a:endParaRPr>
          </a:p>
        </p:txBody>
      </p:sp>
      <p:pic>
        <p:nvPicPr>
          <p:cNvPr id="4" name="图片 3"/>
          <p:cNvPicPr>
            <a:picLocks noChangeAspect="1"/>
          </p:cNvPicPr>
          <p:nvPr/>
        </p:nvPicPr>
        <p:blipFill>
          <a:blip r:embed="rId4"/>
          <a:srcRect r="43255"/>
          <a:stretch>
            <a:fillRect/>
          </a:stretch>
        </p:blipFill>
        <p:spPr>
          <a:xfrm>
            <a:off x="3553167" y="1432088"/>
            <a:ext cx="3053876" cy="3082702"/>
          </a:xfrm>
          <a:prstGeom prst="rect">
            <a:avLst/>
          </a:prstGeom>
        </p:spPr>
      </p:pic>
      <p:sp>
        <p:nvSpPr>
          <p:cNvPr id="5" name="文本框 4"/>
          <p:cNvSpPr txBox="1"/>
          <p:nvPr/>
        </p:nvSpPr>
        <p:spPr>
          <a:xfrm>
            <a:off x="157436" y="5692587"/>
            <a:ext cx="12034564" cy="995197"/>
          </a:xfrm>
          <a:prstGeom prst="rect">
            <a:avLst/>
          </a:prstGeom>
          <a:solidFill>
            <a:schemeClr val="tx1">
              <a:lumMod val="75000"/>
              <a:lumOff val="25000"/>
            </a:schemeClr>
          </a:solidFill>
        </p:spPr>
        <p:txBody>
          <a:bodyPr wrap="square" rtlCol="0">
            <a:noAutofit/>
          </a:bodyPr>
          <a:lstStyle/>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sym typeface="+mn-ea"/>
              </a:rPr>
              <a:t>如有阅读时长要求，</a:t>
            </a:r>
            <a:r>
              <a:rPr sz="1800" dirty="0" err="1">
                <a:solidFill>
                  <a:schemeClr val="bg1"/>
                </a:solidFill>
                <a:latin typeface="微软雅黑" panose="020B0503020204020204" pitchFamily="34" charset="-122"/>
                <a:ea typeface="微软雅黑" panose="020B0503020204020204" pitchFamily="34" charset="-122"/>
                <a:sym typeface="+mn-ea"/>
              </a:rPr>
              <a:t>达到阅读时长后</a:t>
            </a: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sz="1800" dirty="0" err="1">
                <a:solidFill>
                  <a:schemeClr val="bg1"/>
                </a:solidFill>
                <a:latin typeface="微软雅黑" panose="020B0503020204020204" pitchFamily="34" charset="-122"/>
                <a:ea typeface="微软雅黑" panose="020B0503020204020204" pitchFamily="34" charset="-122"/>
                <a:sym typeface="+mn-ea"/>
              </a:rPr>
              <a:t>任务点可</a:t>
            </a:r>
            <a:r>
              <a:rPr lang="zh-CN" sz="1800" dirty="0">
                <a:solidFill>
                  <a:schemeClr val="bg1"/>
                </a:solidFill>
                <a:latin typeface="微软雅黑" panose="020B0503020204020204" pitchFamily="34" charset="-122"/>
                <a:ea typeface="微软雅黑" panose="020B0503020204020204" pitchFamily="34" charset="-122"/>
                <a:sym typeface="+mn-ea"/>
              </a:rPr>
              <a:t>显示已完成。</a:t>
            </a:r>
            <a:endParaRPr lang="en-US" altLang="zh-CN" sz="1800" dirty="0">
              <a:solidFill>
                <a:schemeClr val="bg1"/>
              </a:solidFill>
              <a:latin typeface="微软雅黑" panose="020B0503020204020204" pitchFamily="34" charset="-122"/>
              <a:ea typeface="微软雅黑" panose="020B0503020204020204" pitchFamily="34" charset="-122"/>
              <a:sym typeface="+mn-ea"/>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❖如无阅读时长要求，</a:t>
            </a:r>
            <a:r>
              <a:rPr sz="1800" dirty="0">
                <a:solidFill>
                  <a:schemeClr val="bg1"/>
                </a:solidFill>
                <a:latin typeface="微软雅黑" panose="020B0503020204020204" pitchFamily="34" charset="-122"/>
                <a:ea typeface="微软雅黑" panose="020B0503020204020204" pitchFamily="34" charset="-122"/>
                <a:sym typeface="+mn-ea"/>
              </a:rPr>
              <a:t>打开阅读章节进入专题阅读界面</a:t>
            </a:r>
            <a:r>
              <a:rPr lang="zh-CN" altLang="en-US" sz="1800" dirty="0">
                <a:solidFill>
                  <a:schemeClr val="bg1"/>
                </a:solidFill>
                <a:latin typeface="微软雅黑" panose="020B0503020204020204" pitchFamily="34" charset="-122"/>
                <a:ea typeface="微软雅黑" panose="020B0503020204020204" pitchFamily="34" charset="-122"/>
                <a:sym typeface="+mn-ea"/>
              </a:rPr>
              <a:t>，任务点会显示已完成。</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a:p>
            <a:endParaRPr lang="zh-CN" altLang="en-US" sz="1800" dirty="0"/>
          </a:p>
        </p:txBody>
      </p:sp>
      <p:pic>
        <p:nvPicPr>
          <p:cNvPr id="7" name="图片 6"/>
          <p:cNvPicPr>
            <a:picLocks noChangeAspect="1"/>
          </p:cNvPicPr>
          <p:nvPr/>
        </p:nvPicPr>
        <p:blipFill>
          <a:blip r:embed="rId5"/>
          <a:stretch>
            <a:fillRect/>
          </a:stretch>
        </p:blipFill>
        <p:spPr>
          <a:xfrm>
            <a:off x="6149881" y="2922155"/>
            <a:ext cx="2698529" cy="2680776"/>
          </a:xfrm>
          <a:prstGeom prst="rect">
            <a:avLst/>
          </a:prstGeom>
        </p:spPr>
      </p:pic>
      <p:sp>
        <p:nvSpPr>
          <p:cNvPr id="3" name="文本框 2"/>
          <p:cNvSpPr txBox="1"/>
          <p:nvPr/>
        </p:nvSpPr>
        <p:spPr>
          <a:xfrm>
            <a:off x="2960016" y="3429000"/>
            <a:ext cx="412750" cy="368300"/>
          </a:xfrm>
          <a:prstGeom prst="rect">
            <a:avLst/>
          </a:prstGeom>
          <a:noFill/>
        </p:spPr>
        <p:txBody>
          <a:bodyPr wrap="none" rtlCol="0" anchor="t">
            <a:spAutoFit/>
          </a:bodyPr>
          <a:lstStyle/>
          <a:p>
            <a:r>
              <a:rPr lang="zh-CN" altLang="en-US" b="1" dirty="0">
                <a:solidFill>
                  <a:srgbClr val="FF0000"/>
                </a:solidFill>
              </a:rPr>
              <a:t>②</a:t>
            </a:r>
            <a:endParaRPr lang="zh-CN" altLang="en-US" b="1" dirty="0">
              <a:solidFill>
                <a:srgbClr val="FF0000"/>
              </a:solidFill>
            </a:endParaRPr>
          </a:p>
        </p:txBody>
      </p:sp>
    </p:spTree>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直播</a:t>
            </a:r>
            <a:endParaRPr lang="zh-CN" altLang="en-US" sz="2800" b="1">
              <a:latin typeface="微软雅黑" panose="020B0503020204020204" pitchFamily="34" charset="-122"/>
              <a:ea typeface="微软雅黑" panose="020B0503020204020204" pitchFamily="34" charset="-122"/>
            </a:endParaRPr>
          </a:p>
        </p:txBody>
      </p:sp>
      <p:sp>
        <p:nvSpPr>
          <p:cNvPr id="27655" name="TextBox 43      (向天歌演示原创作品：www.TopPPT.cn)"/>
          <p:cNvSpPr txBox="1">
            <a:spLocks noChangeArrowheads="1"/>
          </p:cNvSpPr>
          <p:nvPr/>
        </p:nvSpPr>
        <p:spPr bwMode="auto">
          <a:xfrm>
            <a:off x="8328660" y="1196975"/>
            <a:ext cx="3307715" cy="5120005"/>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lang="en-US" altLang="zh-CN" sz="1800" dirty="0">
                <a:solidFill>
                  <a:schemeClr val="bg1"/>
                </a:solidFill>
                <a:latin typeface="微软雅黑" panose="020B0503020204020204" pitchFamily="34" charset="-122"/>
                <a:ea typeface="微软雅黑" panose="020B0503020204020204" pitchFamily="34" charset="-122"/>
                <a:sym typeface="+mn-ea"/>
              </a:rPr>
              <a:t> </a:t>
            </a:r>
            <a:r>
              <a:rPr lang="zh-CN" altLang="en-US" sz="1800" dirty="0">
                <a:solidFill>
                  <a:schemeClr val="bg1"/>
                </a:solidFill>
                <a:latin typeface="微软雅黑" panose="020B0503020204020204" pitchFamily="34" charset="-122"/>
                <a:ea typeface="微软雅黑" panose="020B0503020204020204" pitchFamily="34" charset="-122"/>
                <a:sym typeface="+mn-ea"/>
              </a:rPr>
              <a:t>如果老师在章节里发布了直播，您打开直播章节，即可看到。</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❖显示【已结束】，表示直播已结束，并且无法回放。</a:t>
            </a:r>
            <a:endParaRPr lang="en-US" altLang="zh-CN" sz="1800" dirty="0">
              <a:solidFill>
                <a:schemeClr val="bg1"/>
              </a:solidFill>
              <a:latin typeface="微软雅黑" panose="020B0503020204020204" pitchFamily="34" charset="-122"/>
              <a:ea typeface="微软雅黑" panose="020B0503020204020204" pitchFamily="34" charset="-122"/>
              <a:sym typeface="+mn-ea"/>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❖显示【可回放】，表示直播可以回放。</a:t>
            </a:r>
            <a:endParaRPr lang="en-US" altLang="zh-CN" sz="1800" dirty="0">
              <a:solidFill>
                <a:schemeClr val="bg1"/>
              </a:solidFill>
              <a:latin typeface="微软雅黑" panose="020B0503020204020204" pitchFamily="34" charset="-122"/>
              <a:ea typeface="微软雅黑" panose="020B0503020204020204" pitchFamily="34" charset="-122"/>
              <a:sym typeface="+mn-ea"/>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❖如显示【未开始】，表示直播还没有开始。</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❖如老师设置了直播观看时长要求，需达到要求后任务点才会显示已完成。</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3774" y="815854"/>
            <a:ext cx="7725771" cy="4255208"/>
          </a:xfrm>
          <a:prstGeom prst="rect">
            <a:avLst/>
          </a:prstGeom>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525" y="4980305"/>
            <a:ext cx="7725410" cy="1877695"/>
          </a:xfrm>
          <a:prstGeom prst="rect">
            <a:avLst/>
          </a:prstGeom>
        </p:spPr>
      </p:pic>
    </p:spTree>
    <p:custDataLst>
      <p:tags r:id="rId3"/>
    </p:custDataLst>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9125" y="466725"/>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直播</a:t>
            </a:r>
            <a:endParaRPr lang="zh-CN" altLang="en-US" sz="2800" b="1">
              <a:latin typeface="微软雅黑" panose="020B0503020204020204" pitchFamily="34" charset="-122"/>
              <a:ea typeface="微软雅黑" panose="020B0503020204020204" pitchFamily="34" charset="-122"/>
            </a:endParaRPr>
          </a:p>
        </p:txBody>
      </p:sp>
      <p:sp>
        <p:nvSpPr>
          <p:cNvPr id="7" name="矩形 6"/>
          <p:cNvSpPr/>
          <p:nvPr/>
        </p:nvSpPr>
        <p:spPr>
          <a:xfrm>
            <a:off x="1244600" y="4759960"/>
            <a:ext cx="3538220" cy="3206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noProof="1"/>
          </a:p>
        </p:txBody>
      </p:sp>
      <p:pic>
        <p:nvPicPr>
          <p:cNvPr id="4" name="图片 3"/>
          <p:cNvPicPr>
            <a:picLocks noChangeAspect="1"/>
          </p:cNvPicPr>
          <p:nvPr/>
        </p:nvPicPr>
        <p:blipFill>
          <a:blip r:embed="rId1"/>
          <a:srcRect b="12262"/>
          <a:stretch>
            <a:fillRect/>
          </a:stretch>
        </p:blipFill>
        <p:spPr>
          <a:xfrm>
            <a:off x="-24765" y="3068955"/>
            <a:ext cx="10610850" cy="3743960"/>
          </a:xfrm>
          <a:prstGeom prst="rect">
            <a:avLst/>
          </a:prstGeom>
        </p:spPr>
      </p:pic>
      <p:pic>
        <p:nvPicPr>
          <p:cNvPr id="5" name="图片 4"/>
          <p:cNvPicPr>
            <a:picLocks noChangeAspect="1"/>
          </p:cNvPicPr>
          <p:nvPr/>
        </p:nvPicPr>
        <p:blipFill>
          <a:blip r:embed="rId2"/>
          <a:stretch>
            <a:fillRect/>
          </a:stretch>
        </p:blipFill>
        <p:spPr>
          <a:xfrm>
            <a:off x="1631950" y="0"/>
            <a:ext cx="6927215" cy="3922395"/>
          </a:xfrm>
          <a:prstGeom prst="rect">
            <a:avLst/>
          </a:prstGeom>
        </p:spPr>
      </p:pic>
      <p:pic>
        <p:nvPicPr>
          <p:cNvPr id="6" name="图片 5"/>
          <p:cNvPicPr>
            <a:picLocks noChangeAspect="1"/>
          </p:cNvPicPr>
          <p:nvPr/>
        </p:nvPicPr>
        <p:blipFill>
          <a:blip r:embed="rId3"/>
          <a:srcRect l="3548"/>
          <a:stretch>
            <a:fillRect/>
          </a:stretch>
        </p:blipFill>
        <p:spPr>
          <a:xfrm>
            <a:off x="8616315" y="0"/>
            <a:ext cx="3503930" cy="4840605"/>
          </a:xfrm>
          <a:prstGeom prst="rect">
            <a:avLst/>
          </a:prstGeom>
        </p:spPr>
      </p:pic>
      <p:sp>
        <p:nvSpPr>
          <p:cNvPr id="11" name="文本框 10"/>
          <p:cNvSpPr txBox="1"/>
          <p:nvPr/>
        </p:nvSpPr>
        <p:spPr>
          <a:xfrm>
            <a:off x="3444240" y="4886960"/>
            <a:ext cx="8747760" cy="1753235"/>
          </a:xfrm>
          <a:prstGeom prst="rect">
            <a:avLst/>
          </a:prstGeom>
          <a:solidFill>
            <a:schemeClr val="tx1">
              <a:lumMod val="75000"/>
              <a:lumOff val="25000"/>
            </a:schemeClr>
          </a:solidFill>
        </p:spPr>
        <p:txBody>
          <a:bodyPr wrap="square" rtlCol="0">
            <a:spAutoFit/>
          </a:bodyPr>
          <a:lstStyle/>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可以在【学习记录】</a:t>
            </a:r>
            <a:r>
              <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章节任务点</a:t>
            </a:r>
            <a:r>
              <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【详情】里面查看教师是否有设置</a:t>
            </a:r>
            <a:r>
              <a:rPr lang="zh-CN" altLang="en-US" sz="18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直播</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时长。</a:t>
            </a:r>
            <a:endPar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或从【考核标准】中查看需要观看的总时长要求。</a:t>
            </a:r>
            <a:endPar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如果在考核标准中查看直播占考核权重，且对时长有要求，需要进入直播章节观看，达到时长要求</a:t>
            </a:r>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即可</a:t>
            </a:r>
            <a:r>
              <a:rPr lang="zh-CN" altLang="en-US" sz="18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获得成绩</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2711450" y="548640"/>
            <a:ext cx="412750" cy="368300"/>
          </a:xfrm>
          <a:prstGeom prst="rect">
            <a:avLst/>
          </a:prstGeom>
          <a:noFill/>
        </p:spPr>
        <p:txBody>
          <a:bodyPr wrap="none" rtlCol="0" anchor="t">
            <a:spAutoFit/>
          </a:bodyPr>
          <a:lstStyle/>
          <a:p>
            <a:r>
              <a:rPr lang="zh-CN" altLang="en-US" b="1">
                <a:solidFill>
                  <a:srgbClr val="FF0000"/>
                </a:solidFill>
              </a:rPr>
              <a:t>①</a:t>
            </a:r>
            <a:endParaRPr lang="zh-CN" altLang="en-US" b="1">
              <a:solidFill>
                <a:srgbClr val="FF0000"/>
              </a:solidFill>
            </a:endParaRPr>
          </a:p>
        </p:txBody>
      </p:sp>
      <p:sp>
        <p:nvSpPr>
          <p:cNvPr id="3" name="文本框 2"/>
          <p:cNvSpPr txBox="1"/>
          <p:nvPr/>
        </p:nvSpPr>
        <p:spPr>
          <a:xfrm>
            <a:off x="408305" y="3606800"/>
            <a:ext cx="412750" cy="368300"/>
          </a:xfrm>
          <a:prstGeom prst="rect">
            <a:avLst/>
          </a:prstGeom>
          <a:noFill/>
        </p:spPr>
        <p:txBody>
          <a:bodyPr wrap="none" rtlCol="0" anchor="t">
            <a:spAutoFit/>
          </a:bodyPr>
          <a:lstStyle/>
          <a:p>
            <a:r>
              <a:rPr lang="zh-CN" altLang="en-US" b="1">
                <a:solidFill>
                  <a:srgbClr val="FF0000"/>
                </a:solidFill>
              </a:rPr>
              <a:t>②</a:t>
            </a:r>
            <a:endParaRPr lang="zh-CN" altLang="en-US" b="1">
              <a:solidFill>
                <a:srgbClr val="FF0000"/>
              </a:solidFill>
            </a:endParaRPr>
          </a:p>
        </p:txBody>
      </p:sp>
      <p:sp>
        <p:nvSpPr>
          <p:cNvPr id="8" name="文本框 7"/>
          <p:cNvSpPr txBox="1"/>
          <p:nvPr/>
        </p:nvSpPr>
        <p:spPr>
          <a:xfrm>
            <a:off x="9552305" y="164465"/>
            <a:ext cx="422910" cy="384175"/>
          </a:xfrm>
          <a:prstGeom prst="rect">
            <a:avLst/>
          </a:prstGeom>
          <a:noFill/>
        </p:spPr>
        <p:txBody>
          <a:bodyPr wrap="none" rtlCol="0" anchor="t">
            <a:noAutofit/>
          </a:bodyPr>
          <a:lstStyle/>
          <a:p>
            <a:r>
              <a:rPr lang="zh-CN" altLang="en-US" b="1">
                <a:solidFill>
                  <a:srgbClr val="FF0000"/>
                </a:solidFill>
              </a:rPr>
              <a:t>③</a:t>
            </a:r>
            <a:endParaRPr lang="zh-CN" altLang="en-US" b="1">
              <a:solidFill>
                <a:srgbClr val="FF0000"/>
              </a:solidFill>
            </a:endParaRPr>
          </a:p>
        </p:txBody>
      </p:sp>
    </p:spTree>
    <p:custDataLst>
      <p:tags r:id="rId4"/>
    </p:custDataLst>
  </p:cSld>
  <p:clrMapOvr>
    <a:masterClrMapping/>
  </p:clrMapOvr>
  <p:transition>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2800" b="1">
                <a:latin typeface="微软雅黑" panose="020B0503020204020204" pitchFamily="34" charset="-122"/>
                <a:ea typeface="微软雅黑" panose="020B0503020204020204" pitchFamily="34" charset="-122"/>
              </a:rPr>
              <a:t>资料</a:t>
            </a:r>
            <a:endParaRPr lang="zh-CN" altLang="zh-CN" sz="2800" b="1">
              <a:latin typeface="微软雅黑" panose="020B0503020204020204" pitchFamily="34" charset="-122"/>
              <a:ea typeface="微软雅黑" panose="020B0503020204020204" pitchFamily="34" charset="-122"/>
            </a:endParaRPr>
          </a:p>
        </p:txBody>
      </p:sp>
      <p:sp>
        <p:nvSpPr>
          <p:cNvPr id="27655" name="TextBox 43      (向天歌演示原创作品：www.TopPPT.cn)"/>
          <p:cNvSpPr txBox="1">
            <a:spLocks noChangeArrowheads="1"/>
          </p:cNvSpPr>
          <p:nvPr/>
        </p:nvSpPr>
        <p:spPr bwMode="auto">
          <a:xfrm>
            <a:off x="979170" y="5986780"/>
            <a:ext cx="10171430" cy="394335"/>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rPr>
              <a:t>如果资料后面没有下载按钮，说明教师不允许下载。您是无法下载的。</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2291" y="1048050"/>
            <a:ext cx="10207415" cy="4608512"/>
          </a:xfrm>
          <a:prstGeom prst="rect">
            <a:avLst/>
          </a:prstGeom>
        </p:spPr>
      </p:pic>
    </p:spTree>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latin typeface="微软雅黑" panose="020B0503020204020204" pitchFamily="34" charset="-122"/>
                <a:ea typeface="微软雅黑" panose="020B0503020204020204" pitchFamily="34" charset="-122"/>
              </a:rPr>
              <a:t>错题集</a:t>
            </a:r>
            <a:endParaRPr lang="zh-CN" altLang="zh-CN" sz="2800" b="1"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641576" y="786318"/>
            <a:ext cx="11196538" cy="4112401"/>
          </a:xfrm>
          <a:prstGeom prst="rect">
            <a:avLst/>
          </a:prstGeom>
        </p:spPr>
      </p:pic>
      <p:sp>
        <p:nvSpPr>
          <p:cNvPr id="27655" name="TextBox 43      (向天歌演示原创作品：www.TopPPT.cn)"/>
          <p:cNvSpPr txBox="1">
            <a:spLocks noChangeArrowheads="1"/>
          </p:cNvSpPr>
          <p:nvPr/>
        </p:nvSpPr>
        <p:spPr bwMode="auto">
          <a:xfrm>
            <a:off x="479515" y="4583942"/>
            <a:ext cx="11520660" cy="2274058"/>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rPr>
              <a:t>进入错题集条件：</a:t>
            </a:r>
            <a:br>
              <a:rPr lang="zh-CN" altLang="en-US" dirty="0">
                <a:solidFill>
                  <a:schemeClr val="bg1"/>
                </a:solidFill>
                <a:latin typeface="微软雅黑" panose="020B0503020204020204" pitchFamily="34" charset="-122"/>
                <a:ea typeface="微软雅黑" panose="020B0503020204020204" pitchFamily="34" charset="-122"/>
              </a:rPr>
            </a:br>
            <a:r>
              <a:rPr lang="zh-CN" altLang="en-US" dirty="0">
                <a:solidFill>
                  <a:schemeClr val="bg1"/>
                </a:solidFill>
                <a:latin typeface="微软雅黑" panose="020B0503020204020204" pitchFamily="34" charset="-122"/>
                <a:ea typeface="微软雅黑" panose="020B0503020204020204" pitchFamily="34" charset="-122"/>
              </a:rPr>
              <a:t>教师设置允许查看答案或到截止时间才会进入，比如（章节测验、作业、考试、自测）</a:t>
            </a:r>
            <a:br>
              <a:rPr lang="zh-CN" altLang="en-US" dirty="0">
                <a:solidFill>
                  <a:schemeClr val="bg1"/>
                </a:solidFill>
                <a:latin typeface="微软雅黑" panose="020B0503020204020204" pitchFamily="34" charset="-122"/>
                <a:ea typeface="微软雅黑" panose="020B0503020204020204" pitchFamily="34" charset="-122"/>
              </a:rPr>
            </a:br>
            <a:r>
              <a:rPr lang="zh-CN" altLang="en-US"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rPr>
              <a:t>错题集中可以根据题型、知识点筛选错题。</a:t>
            </a:r>
            <a:br>
              <a:rPr lang="zh-CN" altLang="en-US" dirty="0">
                <a:solidFill>
                  <a:schemeClr val="bg1"/>
                </a:solidFill>
                <a:latin typeface="微软雅黑" panose="020B0503020204020204" pitchFamily="34" charset="-122"/>
                <a:ea typeface="微软雅黑" panose="020B0503020204020204" pitchFamily="34" charset="-122"/>
              </a:rPr>
            </a:br>
            <a:r>
              <a:rPr lang="zh-CN" altLang="en-US"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rPr>
              <a:t>点击页面右上角</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垃圾桶</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标识可清空错题集，也可以单独删除某一个错题</a:t>
            </a:r>
            <a:br>
              <a:rPr lang="zh-CN" altLang="en-US" dirty="0">
                <a:solidFill>
                  <a:schemeClr val="bg1"/>
                </a:solidFill>
                <a:latin typeface="微软雅黑" panose="020B0503020204020204" pitchFamily="34" charset="-122"/>
                <a:ea typeface="微软雅黑" panose="020B0503020204020204" pitchFamily="34" charset="-122"/>
              </a:rPr>
            </a:br>
            <a:r>
              <a:rPr lang="zh-CN" altLang="en-US" dirty="0">
                <a:solidFill>
                  <a:srgbClr val="FF0000"/>
                </a:solidFill>
                <a:latin typeface="微软雅黑" panose="020B0503020204020204" pitchFamily="34" charset="-122"/>
                <a:ea typeface="微软雅黑" panose="020B0503020204020204" pitchFamily="34" charset="-122"/>
              </a:rPr>
              <a:t>注：</a:t>
            </a:r>
            <a:r>
              <a:rPr lang="zh-CN" altLang="en-US" dirty="0">
                <a:solidFill>
                  <a:schemeClr val="bg1"/>
                </a:solidFill>
                <a:latin typeface="微软雅黑" panose="020B0503020204020204" pitchFamily="34" charset="-122"/>
                <a:ea typeface="微软雅黑" panose="020B0503020204020204" pitchFamily="34" charset="-122"/>
              </a:rPr>
              <a:t>清空或删除后将无法恢复，请谨慎操作。</a:t>
            </a: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作业</a:t>
            </a:r>
            <a:endParaRPr lang="zh-CN" altLang="en-US" sz="2800" b="1">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5808345" y="233680"/>
            <a:ext cx="4972050" cy="1353185"/>
          </a:xfrm>
          <a:prstGeom prst="rect">
            <a:avLst/>
          </a:prstGeom>
        </p:spPr>
      </p:pic>
      <p:pic>
        <p:nvPicPr>
          <p:cNvPr id="4" name="图片 3"/>
          <p:cNvPicPr>
            <a:picLocks noChangeAspect="1"/>
          </p:cNvPicPr>
          <p:nvPr/>
        </p:nvPicPr>
        <p:blipFill>
          <a:blip r:embed="rId2"/>
          <a:stretch>
            <a:fillRect/>
          </a:stretch>
        </p:blipFill>
        <p:spPr>
          <a:xfrm>
            <a:off x="3178175" y="1628775"/>
            <a:ext cx="8965565" cy="4352290"/>
          </a:xfrm>
          <a:prstGeom prst="rect">
            <a:avLst/>
          </a:prstGeom>
        </p:spPr>
      </p:pic>
      <p:pic>
        <p:nvPicPr>
          <p:cNvPr id="5" name="图片 4"/>
          <p:cNvPicPr>
            <a:picLocks noChangeAspect="1"/>
          </p:cNvPicPr>
          <p:nvPr/>
        </p:nvPicPr>
        <p:blipFill>
          <a:blip r:embed="rId3"/>
          <a:stretch>
            <a:fillRect/>
          </a:stretch>
        </p:blipFill>
        <p:spPr>
          <a:xfrm>
            <a:off x="47625" y="766445"/>
            <a:ext cx="5748020" cy="4601845"/>
          </a:xfrm>
          <a:prstGeom prst="rect">
            <a:avLst/>
          </a:prstGeom>
        </p:spPr>
      </p:pic>
      <p:sp>
        <p:nvSpPr>
          <p:cNvPr id="6" name="文本框 5"/>
          <p:cNvSpPr txBox="1"/>
          <p:nvPr/>
        </p:nvSpPr>
        <p:spPr>
          <a:xfrm>
            <a:off x="47625" y="4725035"/>
            <a:ext cx="12096115" cy="2121535"/>
          </a:xfrm>
          <a:prstGeom prst="rect">
            <a:avLst/>
          </a:prstGeom>
          <a:solidFill>
            <a:schemeClr val="tx1">
              <a:lumMod val="75000"/>
              <a:lumOff val="25000"/>
            </a:schemeClr>
          </a:solidFill>
        </p:spPr>
        <p:txBody>
          <a:bodyPr wrap="square" rtlCol="0">
            <a:noAutofit/>
          </a:bodyPr>
          <a:lstStyle/>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点击课程➤</a:t>
            </a:r>
            <a:r>
              <a:rPr 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【作业】</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模块查看</a:t>
            </a:r>
            <a:r>
              <a:rPr 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即可</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。若显示</a:t>
            </a:r>
            <a:r>
              <a:rPr 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暂无</a:t>
            </a:r>
            <a:r>
              <a:rPr 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作业</a:t>
            </a:r>
            <a:r>
              <a:rPr 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说明课程下还未发放，请关注通知</a:t>
            </a:r>
            <a:r>
              <a:rPr 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作业</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列表可以查看</a:t>
            </a:r>
            <a:r>
              <a:rPr 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作业</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状态</a:t>
            </a:r>
            <a:r>
              <a:rPr 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一般包括：未开始、</a:t>
            </a:r>
            <a:r>
              <a:rPr 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未交</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待重做、待批阅、</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已完成</a:t>
            </a:r>
            <a:r>
              <a:rPr 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❖【蓝色图标】代表作业正在进行中，【</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灰色</a:t>
            </a:r>
            <a:r>
              <a:rPr lang="zh-CN" altLang="en-US" sz="1800" dirty="0">
                <a:solidFill>
                  <a:schemeClr val="bg1"/>
                </a:solidFill>
                <a:latin typeface="微软雅黑" panose="020B0503020204020204" pitchFamily="34" charset="-122"/>
                <a:ea typeface="微软雅黑" panose="020B0503020204020204" pitchFamily="34" charset="-122"/>
                <a:sym typeface="+mn-ea"/>
              </a:rPr>
              <a:t>图标</a:t>
            </a:r>
            <a:r>
              <a:rPr 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说明</a:t>
            </a:r>
            <a:r>
              <a:rPr 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作业已结束</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，无法继续完成；</a:t>
            </a:r>
            <a:r>
              <a:rPr 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且</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页面上方可分别筛选“已完成”“未完成”的</a:t>
            </a:r>
            <a:r>
              <a:rPr 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作业</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50000"/>
              </a:lnSpc>
              <a:buFont typeface="Wingdings" panose="05000000000000000000" charset="0"/>
              <a:buNone/>
            </a:pPr>
            <a:r>
              <a:rPr lang="zh-CN" altLang="en-US" sz="1800" dirty="0">
                <a:solidFill>
                  <a:schemeClr val="bg1"/>
                </a:solidFill>
                <a:latin typeface="微软雅黑" panose="020B0503020204020204" pitchFamily="34" charset="-122"/>
                <a:ea typeface="微软雅黑" panose="020B0503020204020204" pitchFamily="34" charset="-122"/>
                <a:sym typeface="+mn-ea"/>
              </a:rPr>
              <a:t>❖如已经提交作业，一定要查验作业状态。</a:t>
            </a:r>
            <a:endParaRPr lang="zh-CN" altLang="en-US" sz="18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考试</a:t>
            </a:r>
            <a:endParaRPr lang="zh-CN" altLang="en-US" sz="2800" b="1">
              <a:latin typeface="微软雅黑" panose="020B0503020204020204" pitchFamily="34" charset="-122"/>
              <a:ea typeface="微软雅黑" panose="020B0503020204020204" pitchFamily="34" charset="-122"/>
            </a:endParaRPr>
          </a:p>
        </p:txBody>
      </p:sp>
      <p:sp>
        <p:nvSpPr>
          <p:cNvPr id="6" name="文本框 5"/>
          <p:cNvSpPr txBox="1"/>
          <p:nvPr/>
        </p:nvSpPr>
        <p:spPr>
          <a:xfrm>
            <a:off x="34290" y="4618355"/>
            <a:ext cx="12096115" cy="2220595"/>
          </a:xfrm>
          <a:prstGeom prst="rect">
            <a:avLst/>
          </a:prstGeom>
          <a:solidFill>
            <a:schemeClr val="tx1">
              <a:lumMod val="75000"/>
              <a:lumOff val="25000"/>
            </a:schemeClr>
          </a:solidFill>
        </p:spPr>
        <p:txBody>
          <a:bodyPr wrap="square" rtlCol="0">
            <a:noAutofit/>
          </a:bodyPr>
          <a:lstStyle/>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点击课程➤</a:t>
            </a:r>
            <a:r>
              <a:rPr 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考试</a:t>
            </a:r>
            <a:r>
              <a:rPr 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模块查看</a:t>
            </a:r>
            <a:r>
              <a:rPr 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即可</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。若显示</a:t>
            </a:r>
            <a:r>
              <a:rPr 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暂无考试</a:t>
            </a:r>
            <a:r>
              <a:rPr 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说明课程下还未发放，请关注考试通知</a:t>
            </a:r>
            <a:r>
              <a:rPr 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考试列表可以查看考试状态</a:t>
            </a:r>
            <a:r>
              <a:rPr 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一般包括：未开始、待做、</a:t>
            </a:r>
            <a:r>
              <a:rPr 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待重考、待批阅、已过期、</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已完成</a:t>
            </a:r>
            <a:r>
              <a:rPr 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❖【蓝色</a:t>
            </a:r>
            <a:r>
              <a:rPr lang="zh-CN" altLang="en-US" sz="1800" dirty="0">
                <a:solidFill>
                  <a:schemeClr val="bg1"/>
                </a:solidFill>
                <a:latin typeface="微软雅黑" panose="020B0503020204020204" pitchFamily="34" charset="-122"/>
                <a:ea typeface="微软雅黑" panose="020B0503020204020204" pitchFamily="34" charset="-122"/>
                <a:sym typeface="+mn-ea"/>
              </a:rPr>
              <a:t>图标</a:t>
            </a:r>
            <a:r>
              <a:rPr lang="zh-CN" altLang="en-US" sz="1800" dirty="0">
                <a:solidFill>
                  <a:schemeClr val="bg1"/>
                </a:solidFill>
                <a:latin typeface="微软雅黑" panose="020B0503020204020204" pitchFamily="34" charset="-122"/>
                <a:ea typeface="微软雅黑" panose="020B0503020204020204" pitchFamily="34" charset="-122"/>
                <a:sym typeface="+mn-ea"/>
              </a:rPr>
              <a:t>】代表考试正在进行中，【</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灰色</a:t>
            </a:r>
            <a:r>
              <a:rPr lang="zh-CN" altLang="en-US" sz="1800" dirty="0">
                <a:solidFill>
                  <a:schemeClr val="bg1"/>
                </a:solidFill>
                <a:latin typeface="微软雅黑" panose="020B0503020204020204" pitchFamily="34" charset="-122"/>
                <a:ea typeface="微软雅黑" panose="020B0503020204020204" pitchFamily="34" charset="-122"/>
                <a:sym typeface="+mn-ea"/>
              </a:rPr>
              <a:t>图标</a:t>
            </a:r>
            <a:r>
              <a:rPr 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说明考试已截止，无法继续完成；</a:t>
            </a:r>
            <a:r>
              <a:rPr 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且</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页面上方可分别筛选“已完成”“未完成”的考试。</a:t>
            </a:r>
            <a:endPar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50000"/>
              </a:lnSpc>
              <a:buFont typeface="Wingdings" panose="05000000000000000000" charset="0"/>
              <a:buNone/>
            </a:pPr>
            <a:r>
              <a:rPr lang="zh-CN" altLang="en-US" sz="1800" dirty="0">
                <a:solidFill>
                  <a:schemeClr val="bg1"/>
                </a:solidFill>
                <a:latin typeface="微软雅黑" panose="020B0503020204020204" pitchFamily="34" charset="-122"/>
                <a:ea typeface="微软雅黑" panose="020B0503020204020204" pitchFamily="34" charset="-122"/>
                <a:sym typeface="+mn-ea"/>
              </a:rPr>
              <a:t>❖如已经提交考试，一定要查验考试状态。</a:t>
            </a:r>
            <a:endParaRPr lang="zh-CN" altLang="en-US" sz="18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9" name="图片 8"/>
          <p:cNvPicPr>
            <a:picLocks noChangeAspect="1"/>
          </p:cNvPicPr>
          <p:nvPr/>
        </p:nvPicPr>
        <p:blipFill>
          <a:blip r:embed="rId1"/>
          <a:stretch>
            <a:fillRect/>
          </a:stretch>
        </p:blipFill>
        <p:spPr>
          <a:xfrm>
            <a:off x="47625" y="692785"/>
            <a:ext cx="7053580" cy="3954145"/>
          </a:xfrm>
          <a:prstGeom prst="rect">
            <a:avLst/>
          </a:prstGeom>
        </p:spPr>
      </p:pic>
      <p:pic>
        <p:nvPicPr>
          <p:cNvPr id="17" name="图片 16"/>
          <p:cNvPicPr>
            <a:picLocks noChangeAspect="1"/>
          </p:cNvPicPr>
          <p:nvPr/>
        </p:nvPicPr>
        <p:blipFill>
          <a:blip r:embed="rId2"/>
          <a:stretch>
            <a:fillRect/>
          </a:stretch>
        </p:blipFill>
        <p:spPr>
          <a:xfrm>
            <a:off x="6167755" y="-27305"/>
            <a:ext cx="6058535" cy="4361180"/>
          </a:xfrm>
          <a:prstGeom prst="rect">
            <a:avLst/>
          </a:prstGeom>
        </p:spPr>
      </p:pic>
    </p:spTree>
  </p:cSld>
  <p:clrMapOvr>
    <a:masterClrMapping/>
  </p:clrMapOvr>
  <p:transition>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考试</a:t>
            </a:r>
            <a:endParaRPr lang="zh-CN" altLang="en-US" sz="2800" b="1">
              <a:latin typeface="微软雅黑" panose="020B0503020204020204" pitchFamily="34" charset="-122"/>
              <a:ea typeface="微软雅黑" panose="020B0503020204020204" pitchFamily="34" charset="-122"/>
            </a:endParaRPr>
          </a:p>
        </p:txBody>
      </p:sp>
      <p:sp>
        <p:nvSpPr>
          <p:cNvPr id="27655" name="TextBox 43      (向天歌演示原创作品：www.TopPPT.cn)"/>
          <p:cNvSpPr txBox="1">
            <a:spLocks noChangeArrowheads="1"/>
          </p:cNvSpPr>
          <p:nvPr/>
        </p:nvSpPr>
        <p:spPr bwMode="auto">
          <a:xfrm>
            <a:off x="408305" y="4618355"/>
            <a:ext cx="11374755" cy="2223770"/>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285750" indent="-285750">
              <a:lnSpc>
                <a:spcPct val="150000"/>
              </a:lnSpc>
              <a:buFont typeface="Wingdings" panose="05000000000000000000" charset="0"/>
              <a:buChar char="u"/>
            </a:pPr>
            <a:r>
              <a:rPr lang="zh-CN" altLang="en-US" sz="1800" dirty="0">
                <a:solidFill>
                  <a:schemeClr val="bg1"/>
                </a:solidFill>
                <a:latin typeface="微软雅黑" panose="020B0503020204020204" pitchFamily="34" charset="-122"/>
                <a:ea typeface="微软雅黑" panose="020B0503020204020204" pitchFamily="34" charset="-122"/>
              </a:rPr>
              <a:t>考试条件</a:t>
            </a:r>
            <a:r>
              <a:rPr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rPr>
              <a:t>【比如：完成90%任务点即可参加考试】，课程任务点完成率需达到90%才可以参加考试，进度不够则无法参加。如没有该项，不管您任务点完成情况，在考试时间内均可考试。</a:t>
            </a:r>
            <a:endParaRPr lang="zh-CN" altLang="en-US" sz="1800" dirty="0">
              <a:solidFill>
                <a:schemeClr val="bg1"/>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u"/>
            </a:pPr>
            <a:r>
              <a:rPr lang="zh-CN" altLang="en-US" sz="1800" dirty="0">
                <a:solidFill>
                  <a:schemeClr val="bg1"/>
                </a:solidFill>
                <a:latin typeface="微软雅黑" panose="020B0503020204020204" pitchFamily="34" charset="-122"/>
                <a:ea typeface="微软雅黑" panose="020B0503020204020204" pitchFamily="34" charset="-122"/>
              </a:rPr>
              <a:t>考试时间和结课时间均由学校确定，如果学校没有特别的安排那么没有达到考试条件和错过考试时间是没有任何补考机会的。建议您可以关注学校教务网站是否有相关补考信息通知或者近期关注平台变化。如学校无安排只能自行承担后果。</a:t>
            </a:r>
            <a:endParaRPr lang="zh-CN" altLang="en-US" sz="1800" dirty="0">
              <a:solidFill>
                <a:schemeClr val="bg1"/>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497522" y="1019651"/>
            <a:ext cx="11196955" cy="3483610"/>
          </a:xfrm>
          <a:prstGeom prst="rect">
            <a:avLst/>
          </a:prstGeom>
        </p:spPr>
      </p:pic>
    </p:spTree>
    <p:custDataLst>
      <p:tags r:id="rId2"/>
    </p:custDataLst>
  </p:cSld>
  <p:clrMapOvr>
    <a:masterClrMapping/>
  </p:clrMapOvr>
  <p:transition>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考试</a:t>
            </a:r>
            <a:endParaRPr lang="zh-CN" altLang="en-US" sz="2800" b="1">
              <a:latin typeface="微软雅黑" panose="020B0503020204020204" pitchFamily="34" charset="-122"/>
              <a:ea typeface="微软雅黑" panose="020B0503020204020204" pitchFamily="34" charset="-122"/>
            </a:endParaRPr>
          </a:p>
        </p:txBody>
      </p:sp>
      <p:sp>
        <p:nvSpPr>
          <p:cNvPr id="27655" name="TextBox 43      (向天歌演示原创作品：www.TopPPT.cn)"/>
          <p:cNvSpPr txBox="1">
            <a:spLocks noChangeArrowheads="1"/>
          </p:cNvSpPr>
          <p:nvPr/>
        </p:nvSpPr>
        <p:spPr bwMode="auto">
          <a:xfrm>
            <a:off x="1193800" y="4285615"/>
            <a:ext cx="9804400" cy="2572385"/>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1800" dirty="0">
                <a:solidFill>
                  <a:srgbClr val="FF0000"/>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rPr>
              <a:t>考试方式：</a:t>
            </a:r>
            <a:endParaRPr lang="zh-CN" altLang="en-US" sz="18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rPr>
              <a:t>❖【只允许手机APP或电脑考试客户端考试】，表示需使用手机APP或电脑考试客户端考试</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不是电脑版学习通客户端</a:t>
            </a:r>
            <a:r>
              <a:rPr lang="en-US" altLang="zh-CN" sz="1800" dirty="0">
                <a:solidFill>
                  <a:schemeClr val="bg1"/>
                </a:solidFill>
                <a:latin typeface="微软雅黑" panose="020B0503020204020204" pitchFamily="34" charset="-122"/>
                <a:ea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rPr>
              <a:t>。</a:t>
            </a:r>
            <a:endParaRPr lang="zh-CN" altLang="en-US" sz="18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rPr>
              <a:t>【只允许电脑考试客户端考试】，表示需使用电脑考试客户端考试。</a:t>
            </a:r>
            <a:endParaRPr lang="zh-CN" altLang="en-US" sz="18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rPr>
              <a:t>【只允许手机APP考试】，表示需使用手机APP参与考试。</a:t>
            </a:r>
            <a:endParaRPr lang="zh-CN" altLang="en-US" sz="18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rPr>
              <a:t>注：【电脑考试客户端考试】，一般是学校集中机房考试，需使用单独的考试客户端参与。</a:t>
            </a:r>
            <a:endParaRPr lang="zh-CN" altLang="en-US" sz="1800" dirty="0">
              <a:solidFill>
                <a:schemeClr val="bg1"/>
              </a:solidFill>
              <a:latin typeface="微软雅黑" panose="020B0503020204020204" pitchFamily="34" charset="-122"/>
              <a:ea typeface="微软雅黑" panose="020B0503020204020204" pitchFamily="34" charset="-122"/>
            </a:endParaRPr>
          </a:p>
        </p:txBody>
      </p:sp>
      <p:pic>
        <p:nvPicPr>
          <p:cNvPr id="9" name="图片 8"/>
          <p:cNvPicPr/>
          <p:nvPr/>
        </p:nvPicPr>
        <p:blipFill>
          <a:blip r:embed="rId1"/>
        </p:blipFill>
        <p:spPr>
          <a:xfrm>
            <a:off x="1210310" y="755333"/>
            <a:ext cx="9771380" cy="3574415"/>
          </a:xfrm>
          <a:prstGeom prst="rect">
            <a:avLst/>
          </a:prstGeom>
        </p:spPr>
      </p:pic>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6870" name="TextBox 42      (向天歌演示原创作品：www.TopPPT.cn)"/>
          <p:cNvSpPr txBox="1">
            <a:spLocks noChangeArrowheads="1"/>
          </p:cNvSpPr>
          <p:nvPr/>
        </p:nvSpPr>
        <p:spPr bwMode="auto">
          <a:xfrm>
            <a:off x="752475" y="233363"/>
            <a:ext cx="210316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登录</a:t>
            </a:r>
            <a:endParaRPr lang="zh-CN" altLang="en-US" sz="2800" b="1" dirty="0">
              <a:latin typeface="微软雅黑" panose="020B0503020204020204" pitchFamily="34" charset="-122"/>
            </a:endParaRPr>
          </a:p>
        </p:txBody>
      </p:sp>
      <p:sp>
        <p:nvSpPr>
          <p:cNvPr id="36871" name="TextBox 43      (向天歌演示原创作品：www.TopPPT.cn)"/>
          <p:cNvSpPr txBox="1">
            <a:spLocks noChangeArrowheads="1"/>
          </p:cNvSpPr>
          <p:nvPr/>
        </p:nvSpPr>
        <p:spPr bwMode="auto">
          <a:xfrm>
            <a:off x="3810" y="5948680"/>
            <a:ext cx="12165965" cy="603250"/>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lnSpc>
                <a:spcPct val="150000"/>
              </a:lnSpc>
              <a:spcBef>
                <a:spcPct val="0"/>
              </a:spcBef>
              <a:buNone/>
            </a:pPr>
            <a:r>
              <a:rPr lang="zh-CN" altLang="en-US" sz="1800" dirty="0">
                <a:solidFill>
                  <a:schemeClr val="bg1"/>
                </a:solidFill>
                <a:latin typeface="微软雅黑" panose="020B0503020204020204" pitchFamily="34" charset="-122"/>
                <a:sym typeface="+mn-ea"/>
              </a:rPr>
              <a:t>❖</a:t>
            </a:r>
            <a:r>
              <a:rPr lang="zh-CN" altLang="en-US" sz="1800" dirty="0">
                <a:solidFill>
                  <a:schemeClr val="bg1"/>
                </a:solidFill>
                <a:latin typeface="微软雅黑" panose="020B0503020204020204" pitchFamily="34" charset="-122"/>
              </a:rPr>
              <a:t>点击</a:t>
            </a:r>
            <a:r>
              <a:rPr lang="en-US" altLang="zh-CN" sz="1800" dirty="0">
                <a:solidFill>
                  <a:schemeClr val="bg1"/>
                </a:solidFill>
                <a:latin typeface="微软雅黑" panose="020B0503020204020204" pitchFamily="34" charset="-122"/>
              </a:rPr>
              <a:t>【</a:t>
            </a:r>
            <a:r>
              <a:rPr lang="zh-CN" altLang="en-US" sz="1800" dirty="0">
                <a:solidFill>
                  <a:schemeClr val="bg1"/>
                </a:solidFill>
                <a:latin typeface="微软雅黑" panose="020B0503020204020204" pitchFamily="34" charset="-122"/>
              </a:rPr>
              <a:t>手机号快捷登录</a:t>
            </a:r>
            <a:r>
              <a:rPr lang="en-US" altLang="zh-CN" sz="1800" dirty="0">
                <a:solidFill>
                  <a:schemeClr val="bg1"/>
                </a:solidFill>
                <a:latin typeface="微软雅黑" panose="020B0503020204020204" pitchFamily="34" charset="-122"/>
              </a:rPr>
              <a:t>】</a:t>
            </a:r>
            <a:r>
              <a:rPr lang="zh-CN" altLang="en-US" sz="1800" dirty="0">
                <a:solidFill>
                  <a:schemeClr val="bg1"/>
                </a:solidFill>
                <a:latin typeface="微软雅黑" panose="020B0503020204020204" pitchFamily="34" charset="-122"/>
              </a:rPr>
              <a:t>，选择一键登录；或</a:t>
            </a:r>
            <a:r>
              <a:rPr lang="en-US" altLang="zh-CN" sz="1800" dirty="0">
                <a:solidFill>
                  <a:schemeClr val="bg1"/>
                </a:solidFill>
                <a:latin typeface="微软雅黑" panose="020B0503020204020204" pitchFamily="34" charset="-122"/>
              </a:rPr>
              <a:t>【</a:t>
            </a:r>
            <a:r>
              <a:rPr lang="zh-CN" altLang="en-US" sz="1800" dirty="0">
                <a:solidFill>
                  <a:schemeClr val="bg1"/>
                </a:solidFill>
                <a:latin typeface="微软雅黑" panose="020B0503020204020204" pitchFamily="34" charset="-122"/>
              </a:rPr>
              <a:t>短信验证码登录</a:t>
            </a:r>
            <a:r>
              <a:rPr lang="en-US" altLang="zh-CN" sz="1800" dirty="0">
                <a:solidFill>
                  <a:schemeClr val="bg1"/>
                </a:solidFill>
                <a:latin typeface="微软雅黑" panose="020B0503020204020204" pitchFamily="34" charset="-122"/>
              </a:rPr>
              <a:t>】</a:t>
            </a:r>
            <a:r>
              <a:rPr lang="zh-CN" altLang="en-US" sz="1800" dirty="0">
                <a:solidFill>
                  <a:schemeClr val="bg1"/>
                </a:solidFill>
                <a:latin typeface="微软雅黑" panose="020B0503020204020204" pitchFamily="34" charset="-122"/>
              </a:rPr>
              <a:t>，手动输入手机号。</a:t>
            </a:r>
            <a:endParaRPr lang="zh-CN" altLang="en-US" sz="1800" dirty="0">
              <a:solidFill>
                <a:schemeClr val="bg1"/>
              </a:solidFill>
              <a:latin typeface="微软雅黑" panose="020B0503020204020204" pitchFamily="34" charset="-122"/>
            </a:endParaRPr>
          </a:p>
        </p:txBody>
      </p:sp>
      <p:sp>
        <p:nvSpPr>
          <p:cNvPr id="16" name="文本框 15"/>
          <p:cNvSpPr txBox="1"/>
          <p:nvPr/>
        </p:nvSpPr>
        <p:spPr>
          <a:xfrm>
            <a:off x="4558665" y="832485"/>
            <a:ext cx="3289300" cy="368300"/>
          </a:xfrm>
          <a:prstGeom prst="rect">
            <a:avLst/>
          </a:prstGeom>
          <a:noFill/>
        </p:spPr>
        <p:txBody>
          <a:bodyPr wrap="square" rtlCol="0">
            <a:spAutoFit/>
          </a:bodyPr>
          <a:lstStyle/>
          <a:p>
            <a:r>
              <a:rPr lang="zh-CN" altLang="en-US"/>
              <a:t>点击【手机验证码登录】</a:t>
            </a:r>
            <a:endParaRPr lang="zh-CN" altLang="en-US"/>
          </a:p>
        </p:txBody>
      </p:sp>
      <p:sp>
        <p:nvSpPr>
          <p:cNvPr id="22" name="右箭头 21"/>
          <p:cNvSpPr/>
          <p:nvPr/>
        </p:nvSpPr>
        <p:spPr>
          <a:xfrm>
            <a:off x="6974840" y="3009265"/>
            <a:ext cx="1753235" cy="747395"/>
          </a:xfrm>
          <a:prstGeom prst="rightArrow">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7055485" y="1391285"/>
            <a:ext cx="1588770" cy="1753235"/>
          </a:xfrm>
          <a:prstGeom prst="rect">
            <a:avLst/>
          </a:prstGeom>
          <a:noFill/>
        </p:spPr>
        <p:txBody>
          <a:bodyPr wrap="square" rtlCol="0">
            <a:spAutoFit/>
          </a:bodyPr>
          <a:lstStyle/>
          <a:p>
            <a:r>
              <a:rPr lang="zh-CN" altLang="en-US"/>
              <a:t>如果手机号之前注册过，点击【登录】会直接登录成功，不会出现该页面</a:t>
            </a:r>
            <a:endParaRPr lang="zh-CN" altLang="en-US"/>
          </a:p>
        </p:txBody>
      </p:sp>
      <p:pic>
        <p:nvPicPr>
          <p:cNvPr id="7" name="图片 6"/>
          <p:cNvPicPr/>
          <p:nvPr/>
        </p:nvPicPr>
        <p:blipFill>
          <a:blip r:embed="rId1"/>
        </p:blipFill>
        <p:spPr>
          <a:xfrm>
            <a:off x="4806950" y="1135380"/>
            <a:ext cx="2190115" cy="4745990"/>
          </a:xfrm>
          <a:prstGeom prst="rect">
            <a:avLst/>
          </a:prstGeom>
        </p:spPr>
      </p:pic>
      <p:pic>
        <p:nvPicPr>
          <p:cNvPr id="9" name="图片 8"/>
          <p:cNvPicPr/>
          <p:nvPr/>
        </p:nvPicPr>
        <p:blipFill>
          <a:blip r:embed="rId2"/>
        </p:blipFill>
        <p:spPr>
          <a:xfrm>
            <a:off x="8754110" y="937260"/>
            <a:ext cx="2134870" cy="4902200"/>
          </a:xfrm>
          <a:prstGeom prst="rect">
            <a:avLst/>
          </a:prstGeom>
        </p:spPr>
      </p:pic>
      <p:pic>
        <p:nvPicPr>
          <p:cNvPr id="3" name="图片 2"/>
          <p:cNvPicPr/>
          <p:nvPr/>
        </p:nvPicPr>
        <p:blipFill>
          <a:blip r:embed="rId3"/>
        </p:blipFill>
        <p:spPr>
          <a:xfrm>
            <a:off x="1268095" y="1053465"/>
            <a:ext cx="2181225" cy="4777740"/>
          </a:xfrm>
          <a:prstGeom prst="rect">
            <a:avLst/>
          </a:prstGeom>
        </p:spPr>
      </p:pic>
      <p:sp>
        <p:nvSpPr>
          <p:cNvPr id="4" name="文本框 3"/>
          <p:cNvSpPr txBox="1"/>
          <p:nvPr/>
        </p:nvSpPr>
        <p:spPr>
          <a:xfrm>
            <a:off x="1643380" y="742950"/>
            <a:ext cx="1326515" cy="368300"/>
          </a:xfrm>
          <a:prstGeom prst="rect">
            <a:avLst/>
          </a:prstGeom>
          <a:noFill/>
        </p:spPr>
        <p:txBody>
          <a:bodyPr wrap="square" rtlCol="0">
            <a:spAutoFit/>
          </a:bodyPr>
          <a:p>
            <a:r>
              <a:rPr lang="zh-CN" altLang="en-US"/>
              <a:t>一键登录</a:t>
            </a:r>
            <a:endParaRPr lang="zh-CN" altLang="en-US"/>
          </a:p>
        </p:txBody>
      </p:sp>
    </p:spTree>
  </p:cSld>
  <p:clrMapOvr>
    <a:masterClrMapping/>
  </p:clrMapOvr>
  <p:transition>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考试</a:t>
            </a:r>
            <a:endParaRPr lang="zh-CN" altLang="en-US" sz="2800" b="1">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947187" y="682119"/>
            <a:ext cx="7992189" cy="4226054"/>
          </a:xfrm>
          <a:prstGeom prst="rect">
            <a:avLst/>
          </a:prstGeom>
        </p:spPr>
      </p:pic>
      <p:sp>
        <p:nvSpPr>
          <p:cNvPr id="4" name="文本框 3"/>
          <p:cNvSpPr txBox="1"/>
          <p:nvPr/>
        </p:nvSpPr>
        <p:spPr>
          <a:xfrm>
            <a:off x="853757" y="4916212"/>
            <a:ext cx="10484485" cy="1844040"/>
          </a:xfrm>
          <a:prstGeom prst="rect">
            <a:avLst/>
          </a:prstGeom>
          <a:solidFill>
            <a:schemeClr val="tx1">
              <a:lumMod val="75000"/>
              <a:lumOff val="25000"/>
            </a:schemeClr>
          </a:solidFill>
        </p:spPr>
        <p:txBody>
          <a:bodyPr wrap="square" rtlCol="0">
            <a:noAutofit/>
          </a:bodyPr>
          <a:lstStyle/>
          <a:p>
            <a:pPr>
              <a:lnSpc>
                <a:spcPct val="150000"/>
              </a:lnSpc>
            </a:pPr>
            <a:r>
              <a:rPr lang="zh-CN" altLang="en-US" sz="1800" dirty="0">
                <a:solidFill>
                  <a:srgbClr val="FF0000"/>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sym typeface="+mn-ea"/>
              </a:rPr>
              <a:t>注意事项：</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❖【进入考试】之前一定要仔细阅读【考试说明】。</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rPr>
              <a:t>一旦进入考试，完成安全验证后即为【领取试卷】。考试领取后，倒计时开始计时，若考试中途离开，倒计时不停止，时间用尽，您再次打开会【自动提交试卷】。</a:t>
            </a:r>
            <a:endParaRPr lang="zh-CN" altLang="en-US" sz="18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考试</a:t>
            </a:r>
            <a:endParaRPr lang="zh-CN" altLang="en-US" sz="2800" b="1">
              <a:latin typeface="微软雅黑" panose="020B0503020204020204" pitchFamily="34" charset="-122"/>
              <a:ea typeface="微软雅黑" panose="020B0503020204020204" pitchFamily="34" charset="-122"/>
            </a:endParaRPr>
          </a:p>
        </p:txBody>
      </p:sp>
      <p:sp>
        <p:nvSpPr>
          <p:cNvPr id="7" name="文本框 6"/>
          <p:cNvSpPr txBox="1"/>
          <p:nvPr/>
        </p:nvSpPr>
        <p:spPr>
          <a:xfrm>
            <a:off x="9629775" y="837565"/>
            <a:ext cx="2401570" cy="3460750"/>
          </a:xfrm>
          <a:prstGeom prst="rect">
            <a:avLst/>
          </a:prstGeom>
          <a:solidFill>
            <a:schemeClr val="tx1">
              <a:lumMod val="75000"/>
              <a:lumOff val="25000"/>
            </a:schemeClr>
          </a:solidFill>
        </p:spPr>
        <p:txBody>
          <a:bodyPr wrap="square" rtlCol="0">
            <a:noAutofit/>
          </a:bodyPr>
          <a:lstStyle/>
          <a:p>
            <a:pPr marL="0" indent="0" algn="ctr" latinLnBrk="0">
              <a:lnSpc>
                <a:spcPct val="150000"/>
              </a:lnSpc>
            </a:pPr>
            <a:r>
              <a:rPr lang="zh-CN" altLang="en-US" sz="180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小贴士</a:t>
            </a:r>
            <a:endParaRPr lang="zh-CN" altLang="en-US" sz="1800" dirty="0">
              <a:solidFill>
                <a:srgbClr val="00B050"/>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latinLnBrk="0">
              <a:lnSpc>
                <a:spcPct val="150000"/>
              </a:lnSpc>
            </a:pPr>
            <a:r>
              <a:rPr lang="zh-CN" altLang="en-US" sz="1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剩余时长：</a:t>
            </a:r>
            <a:r>
              <a:rPr sz="18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作答倒计时是有时间限制的，比如考试时长限时60分钟。限时用尽将无法继续进行考试。</a:t>
            </a:r>
            <a:endParaRPr sz="18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latinLnBrk="0">
              <a:lnSpc>
                <a:spcPct val="150000"/>
              </a:lnSpc>
            </a:pPr>
            <a:r>
              <a:rPr sz="1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考试时间</a:t>
            </a:r>
            <a:r>
              <a:rPr sz="18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：考试开始</a:t>
            </a:r>
            <a:r>
              <a:rPr lang="zh-CN" sz="18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和</a:t>
            </a:r>
            <a:r>
              <a:rPr sz="18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结束时间</a:t>
            </a:r>
            <a:endParaRPr sz="18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60007" y="4762183"/>
            <a:ext cx="12071985" cy="1835467"/>
          </a:xfrm>
          <a:prstGeom prst="rect">
            <a:avLst/>
          </a:prstGeom>
          <a:solidFill>
            <a:schemeClr val="tx1">
              <a:lumMod val="75000"/>
              <a:lumOff val="25000"/>
            </a:schemeClr>
          </a:solidFill>
        </p:spPr>
        <p:txBody>
          <a:bodyPr wrap="square" rtlCol="0">
            <a:noAutofit/>
          </a:bodyPr>
          <a:lstStyle/>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sym typeface="+mn-ea"/>
              </a:rPr>
              <a:t>❖</a:t>
            </a:r>
            <a:r>
              <a:rPr dirty="0">
                <a:solidFill>
                  <a:schemeClr val="bg1"/>
                </a:solidFill>
                <a:latin typeface="微软雅黑" panose="020B0503020204020204" pitchFamily="34" charset="-122"/>
                <a:ea typeface="微软雅黑" panose="020B0503020204020204" pitchFamily="34" charset="-122"/>
                <a:sym typeface="+mn-ea"/>
              </a:rPr>
              <a:t>答题页面，会显示试卷的【作答倒计时】、【题量】、【满分】、【考试时间】、【整卷预览】。请一定要注意倒计时时间，时间用尽，试卷将会自动提交。</a:t>
            </a:r>
            <a:endParaRPr dirty="0">
              <a:solidFill>
                <a:schemeClr val="bg1"/>
              </a:solidFill>
              <a:latin typeface="微软雅黑" panose="020B0503020204020204" pitchFamily="34" charset="-122"/>
              <a:ea typeface="微软雅黑" panose="020B0503020204020204" pitchFamily="34" charset="-122"/>
              <a:sym typeface="+mn-ea"/>
            </a:endParaRPr>
          </a:p>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sym typeface="+mn-ea"/>
              </a:rPr>
              <a:t>❖</a:t>
            </a:r>
            <a:r>
              <a:rPr dirty="0">
                <a:solidFill>
                  <a:schemeClr val="bg1"/>
                </a:solidFill>
                <a:latin typeface="微软雅黑" panose="020B0503020204020204" pitchFamily="34" charset="-122"/>
                <a:ea typeface="微软雅黑" panose="020B0503020204020204" pitchFamily="34" charset="-122"/>
                <a:sym typeface="+mn-ea"/>
              </a:rPr>
              <a:t>页面右侧显示所有题型及对应题量，点击【下一题】可进入下一个题目，如需切换到某一道题，可点击右侧题目序号进行切换。</a:t>
            </a:r>
            <a:endParaRPr dirty="0">
              <a:solidFill>
                <a:schemeClr val="bg1"/>
              </a:solidFill>
              <a:latin typeface="微软雅黑" panose="020B0503020204020204" pitchFamily="34" charset="-122"/>
              <a:ea typeface="微软雅黑" panose="020B0503020204020204" pitchFamily="34" charset="-122"/>
              <a:sym typeface="+mn-ea"/>
            </a:endParaRPr>
          </a:p>
        </p:txBody>
      </p:sp>
      <p:pic>
        <p:nvPicPr>
          <p:cNvPr id="12" name="图片 11"/>
          <p:cNvPicPr>
            <a:picLocks noChangeAspect="1"/>
          </p:cNvPicPr>
          <p:nvPr/>
        </p:nvPicPr>
        <p:blipFill>
          <a:blip r:embed="rId1"/>
          <a:stretch>
            <a:fillRect/>
          </a:stretch>
        </p:blipFill>
        <p:spPr>
          <a:xfrm>
            <a:off x="47625" y="838200"/>
            <a:ext cx="9493885" cy="3458210"/>
          </a:xfrm>
          <a:prstGeom prst="rect">
            <a:avLst/>
          </a:prstGeom>
        </p:spPr>
      </p:pic>
    </p:spTree>
  </p:cSld>
  <p:clrMapOvr>
    <a:masterClrMapping/>
  </p:clrMapOvr>
  <p:transition>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考试</a:t>
            </a:r>
            <a:endParaRPr lang="zh-CN" altLang="en-US" sz="2800" b="1">
              <a:latin typeface="微软雅黑" panose="020B0503020204020204" pitchFamily="34" charset="-122"/>
              <a:ea typeface="微软雅黑" panose="020B0503020204020204" pitchFamily="34" charset="-122"/>
            </a:endParaRPr>
          </a:p>
        </p:txBody>
      </p:sp>
      <p:sp>
        <p:nvSpPr>
          <p:cNvPr id="27655" name="TextBox 43      (向天歌演示原创作品：www.TopPPT.cn)"/>
          <p:cNvSpPr txBox="1">
            <a:spLocks noChangeArrowheads="1"/>
          </p:cNvSpPr>
          <p:nvPr/>
        </p:nvSpPr>
        <p:spPr bwMode="auto">
          <a:xfrm>
            <a:off x="1847850" y="2059940"/>
            <a:ext cx="4229735" cy="1574165"/>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indent="0">
              <a:lnSpc>
                <a:spcPct val="150000"/>
              </a:lnSpc>
              <a:buFont typeface="Wingdings" panose="05000000000000000000" charset="0"/>
              <a:buNone/>
            </a:pPr>
            <a:r>
              <a:rPr lang="zh-CN" altLang="en-US" sz="1600" dirty="0">
                <a:solidFill>
                  <a:schemeClr val="bg1"/>
                </a:solidFill>
                <a:latin typeface="微软雅黑" panose="020B0503020204020204" pitchFamily="34" charset="-122"/>
                <a:ea typeface="微软雅黑" panose="020B0503020204020204" pitchFamily="34" charset="-122"/>
                <a:sym typeface="+mn-ea"/>
              </a:rPr>
              <a:t>❖</a:t>
            </a:r>
            <a:r>
              <a:rPr sz="1600" dirty="0">
                <a:solidFill>
                  <a:schemeClr val="bg1"/>
                </a:solidFill>
                <a:latin typeface="微软雅黑" panose="020B0503020204020204" pitchFamily="34" charset="-122"/>
                <a:ea typeface="微软雅黑" panose="020B0503020204020204" pitchFamily="34" charset="-122"/>
                <a:sym typeface="+mn-ea"/>
              </a:rPr>
              <a:t>交卷时，若系统弹出：</a:t>
            </a:r>
            <a:endParaRPr sz="1600" dirty="0">
              <a:solidFill>
                <a:schemeClr val="bg1"/>
              </a:solidFill>
              <a:latin typeface="微软雅黑" panose="020B0503020204020204" pitchFamily="34" charset="-122"/>
              <a:ea typeface="微软雅黑" panose="020B0503020204020204" pitchFamily="34" charset="-122"/>
              <a:sym typeface="+mn-ea"/>
            </a:endParaRPr>
          </a:p>
          <a:p>
            <a:pPr marL="0" indent="0">
              <a:lnSpc>
                <a:spcPct val="150000"/>
              </a:lnSpc>
              <a:buFont typeface="Wingdings" panose="05000000000000000000" charset="0"/>
              <a:buNone/>
            </a:pPr>
            <a:r>
              <a:rPr lang="en-US" sz="1600" dirty="0">
                <a:solidFill>
                  <a:schemeClr val="bg1"/>
                </a:solidFill>
                <a:latin typeface="微软雅黑" panose="020B0503020204020204" pitchFamily="34" charset="-122"/>
                <a:ea typeface="微软雅黑" panose="020B0503020204020204" pitchFamily="34" charset="-122"/>
                <a:sym typeface="+mn-ea"/>
              </a:rPr>
              <a:t>1</a:t>
            </a:r>
            <a:r>
              <a:rPr lang="zh-CN" altLang="en-US" sz="1600" dirty="0">
                <a:solidFill>
                  <a:schemeClr val="bg1"/>
                </a:solidFill>
                <a:latin typeface="微软雅黑" panose="020B0503020204020204" pitchFamily="34" charset="-122"/>
                <a:ea typeface="微软雅黑" panose="020B0503020204020204" pitchFamily="34" charset="-122"/>
                <a:sym typeface="+mn-ea"/>
              </a:rPr>
              <a:t>、</a:t>
            </a:r>
            <a:r>
              <a:rPr sz="1600" dirty="0">
                <a:solidFill>
                  <a:schemeClr val="bg1"/>
                </a:solidFill>
                <a:latin typeface="微软雅黑" panose="020B0503020204020204" pitchFamily="34" charset="-122"/>
                <a:ea typeface="微软雅黑" panose="020B0503020204020204" pitchFamily="34" charset="-122"/>
                <a:sym typeface="+mn-ea"/>
              </a:rPr>
              <a:t>【您还有未做完的**题，确认提交吗？】。表示还有未作答的题，点击【取消】，继续作答。</a:t>
            </a:r>
            <a:endParaRPr sz="1600" dirty="0">
              <a:solidFill>
                <a:schemeClr val="bg1"/>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32385" y="6057900"/>
            <a:ext cx="12089765" cy="779145"/>
          </a:xfrm>
          <a:prstGeom prst="rect">
            <a:avLst/>
          </a:prstGeom>
          <a:solidFill>
            <a:schemeClr val="tx1">
              <a:lumMod val="75000"/>
              <a:lumOff val="25000"/>
            </a:schemeClr>
          </a:solidFill>
        </p:spPr>
        <p:txBody>
          <a:bodyPr wrap="square" rtlCol="0" anchor="t">
            <a:noAutofit/>
          </a:bodyPr>
          <a:lstStyle/>
          <a:p>
            <a:pPr>
              <a:lnSpc>
                <a:spcPct val="150000"/>
              </a:lnSpc>
            </a:pPr>
            <a:r>
              <a:rPr lang="en-US" altLang="zh-CN" sz="1600" dirty="0">
                <a:solidFill>
                  <a:schemeClr val="bg1"/>
                </a:solidFill>
                <a:latin typeface="微软雅黑" panose="020B0503020204020204" pitchFamily="34" charset="-122"/>
                <a:ea typeface="微软雅黑" panose="020B0503020204020204" pitchFamily="34" charset="-122"/>
                <a:sym typeface="+mn-ea"/>
              </a:rPr>
              <a:t>3</a:t>
            </a:r>
            <a:r>
              <a:rPr lang="zh-CN" altLang="en-US" sz="1600" dirty="0">
                <a:solidFill>
                  <a:schemeClr val="bg1"/>
                </a:solidFill>
                <a:latin typeface="微软雅黑" panose="020B0503020204020204" pitchFamily="34" charset="-122"/>
                <a:ea typeface="微软雅黑" panose="020B0503020204020204" pitchFamily="34" charset="-122"/>
                <a:sym typeface="+mn-ea"/>
              </a:rPr>
              <a:t>、交卷后刷新考试列表。若显示【重考】字样。</a:t>
            </a:r>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如有重考字样说明教师允许【重考】。点击考试，可以看到允许重考次数以及已重考次数。</a:t>
            </a:r>
            <a:endParaRPr lang="en-US" altLang="zh-CN"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1847657" y="44402"/>
            <a:ext cx="4229100" cy="2019300"/>
          </a:xfrm>
          <a:prstGeom prst="rect">
            <a:avLst/>
          </a:prstGeom>
        </p:spPr>
      </p:pic>
      <p:pic>
        <p:nvPicPr>
          <p:cNvPr id="5" name="图片 4"/>
          <p:cNvPicPr>
            <a:picLocks noChangeAspect="1"/>
          </p:cNvPicPr>
          <p:nvPr/>
        </p:nvPicPr>
        <p:blipFill>
          <a:blip r:embed="rId2"/>
          <a:srcRect b="17822"/>
          <a:stretch>
            <a:fillRect/>
          </a:stretch>
        </p:blipFill>
        <p:spPr>
          <a:xfrm>
            <a:off x="551689" y="3644875"/>
            <a:ext cx="7272655" cy="2366010"/>
          </a:xfrm>
          <a:prstGeom prst="rect">
            <a:avLst/>
          </a:prstGeom>
        </p:spPr>
      </p:pic>
      <p:pic>
        <p:nvPicPr>
          <p:cNvPr id="12" name="图片 11"/>
          <p:cNvPicPr/>
          <p:nvPr/>
        </p:nvPicPr>
        <p:blipFill>
          <a:blip r:embed="rId3"/>
        </p:blipFill>
        <p:spPr>
          <a:xfrm>
            <a:off x="6528619" y="49"/>
            <a:ext cx="3662680" cy="2171065"/>
          </a:xfrm>
          <a:prstGeom prst="rect">
            <a:avLst/>
          </a:prstGeom>
        </p:spPr>
      </p:pic>
      <p:sp>
        <p:nvSpPr>
          <p:cNvPr id="13" name="TextBox 43      (向天歌演示原创作品：www.TopPPT.cn)"/>
          <p:cNvSpPr txBox="1">
            <a:spLocks noChangeArrowheads="1"/>
          </p:cNvSpPr>
          <p:nvPr/>
        </p:nvSpPr>
        <p:spPr bwMode="auto">
          <a:xfrm>
            <a:off x="6499860" y="2240915"/>
            <a:ext cx="3663315" cy="1261110"/>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indent="0">
              <a:lnSpc>
                <a:spcPct val="150000"/>
              </a:lnSpc>
              <a:buFont typeface="Wingdings" panose="05000000000000000000" charset="0"/>
              <a:buNone/>
            </a:pPr>
            <a:r>
              <a:rPr lang="en-US" altLang="zh-CN" sz="1600" dirty="0">
                <a:solidFill>
                  <a:schemeClr val="bg1"/>
                </a:solidFill>
                <a:latin typeface="微软雅黑" panose="020B0503020204020204" pitchFamily="34" charset="-122"/>
                <a:ea typeface="微软雅黑" panose="020B0503020204020204" pitchFamily="34" charset="-122"/>
                <a:sym typeface="+mn-ea"/>
              </a:rPr>
              <a:t>2</a:t>
            </a:r>
            <a:r>
              <a:rPr lang="zh-CN" altLang="en-US" sz="1600" dirty="0">
                <a:solidFill>
                  <a:schemeClr val="bg1"/>
                </a:solidFill>
                <a:latin typeface="微软雅黑" panose="020B0503020204020204" pitchFamily="34" charset="-122"/>
                <a:ea typeface="微软雅黑" panose="020B0503020204020204" pitchFamily="34" charset="-122"/>
                <a:sym typeface="+mn-ea"/>
              </a:rPr>
              <a:t>、【确认交卷？】。表示题目已全部完成，点击【确定】交卷即可。如需检查题目，可点击【取消】</a:t>
            </a:r>
            <a:r>
              <a:rPr lang="zh-CN" altLang="en-US" sz="1800" dirty="0">
                <a:solidFill>
                  <a:schemeClr val="bg1"/>
                </a:solidFill>
                <a:latin typeface="微软雅黑" panose="020B0503020204020204" pitchFamily="34" charset="-122"/>
                <a:ea typeface="微软雅黑" panose="020B0503020204020204" pitchFamily="34" charset="-122"/>
                <a:sym typeface="+mn-ea"/>
              </a:rPr>
              <a:t>。</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p:txBody>
      </p:sp>
      <p:pic>
        <p:nvPicPr>
          <p:cNvPr id="14" name="图片 13"/>
          <p:cNvPicPr>
            <a:picLocks noChangeAspect="1"/>
          </p:cNvPicPr>
          <p:nvPr/>
        </p:nvPicPr>
        <p:blipFill>
          <a:blip r:embed="rId4"/>
          <a:stretch>
            <a:fillRect/>
          </a:stretch>
        </p:blipFill>
        <p:spPr>
          <a:xfrm>
            <a:off x="8011862" y="3597250"/>
            <a:ext cx="2224127" cy="2366010"/>
          </a:xfrm>
          <a:prstGeom prst="rect">
            <a:avLst/>
          </a:prstGeom>
        </p:spPr>
      </p:pic>
    </p:spTree>
  </p:cSld>
  <p:clrMapOvr>
    <a:masterClrMapping/>
  </p:clrMapOvr>
  <p:transition>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讨论</a:t>
            </a:r>
            <a:endParaRPr lang="zh-CN" altLang="en-US" sz="2800" b="1">
              <a:latin typeface="微软雅黑" panose="020B0503020204020204" pitchFamily="34" charset="-122"/>
              <a:ea typeface="微软雅黑" panose="020B0503020204020204" pitchFamily="34" charset="-122"/>
            </a:endParaRPr>
          </a:p>
        </p:txBody>
      </p:sp>
      <p:sp>
        <p:nvSpPr>
          <p:cNvPr id="27655" name="TextBox 43      (向天歌演示原创作品：www.TopPPT.cn)"/>
          <p:cNvSpPr txBox="1">
            <a:spLocks noChangeArrowheads="1"/>
          </p:cNvSpPr>
          <p:nvPr/>
        </p:nvSpPr>
        <p:spPr bwMode="auto">
          <a:xfrm>
            <a:off x="0" y="5024120"/>
            <a:ext cx="8964930" cy="1849755"/>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rPr>
              <a:t>打开课程-讨论-点击【新建话题】可以发布讨论，也可在课程章节页面点击【讨论】发布。</a:t>
            </a:r>
            <a:endParaRPr lang="zh-CN" altLang="en-US" sz="18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rPr>
              <a:t>右侧我的（讨论），可以查看我发布、我回复和回复我的讨论。</a:t>
            </a:r>
            <a:endParaRPr lang="zh-CN" altLang="en-US" sz="18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rPr>
              <a:t>点击话题右侧三点，可以对此话题转发、编辑和删除。</a:t>
            </a:r>
            <a:endParaRPr lang="zh-CN" altLang="en-US" sz="1800" dirty="0">
              <a:solidFill>
                <a:schemeClr val="bg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47625" y="1340485"/>
            <a:ext cx="6991350" cy="3453765"/>
          </a:xfrm>
          <a:prstGeom prst="rect">
            <a:avLst/>
          </a:prstGeom>
        </p:spPr>
      </p:pic>
      <p:pic>
        <p:nvPicPr>
          <p:cNvPr id="9" name="图片 8"/>
          <p:cNvPicPr>
            <a:picLocks noChangeAspect="1"/>
          </p:cNvPicPr>
          <p:nvPr/>
        </p:nvPicPr>
        <p:blipFill>
          <a:blip r:embed="rId2"/>
          <a:stretch>
            <a:fillRect/>
          </a:stretch>
        </p:blipFill>
        <p:spPr>
          <a:xfrm>
            <a:off x="7032625" y="387350"/>
            <a:ext cx="5109845" cy="2537460"/>
          </a:xfrm>
          <a:prstGeom prst="rect">
            <a:avLst/>
          </a:prstGeom>
        </p:spPr>
      </p:pic>
      <p:pic>
        <p:nvPicPr>
          <p:cNvPr id="10" name="图片 9"/>
          <p:cNvPicPr>
            <a:picLocks noChangeAspect="1"/>
          </p:cNvPicPr>
          <p:nvPr/>
        </p:nvPicPr>
        <p:blipFill>
          <a:blip r:embed="rId3"/>
          <a:stretch>
            <a:fillRect/>
          </a:stretch>
        </p:blipFill>
        <p:spPr>
          <a:xfrm>
            <a:off x="9027160" y="2924810"/>
            <a:ext cx="3115310" cy="3909695"/>
          </a:xfrm>
          <a:prstGeom prst="rect">
            <a:avLst/>
          </a:prstGeom>
        </p:spPr>
      </p:pic>
    </p:spTree>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章节学习次数</a:t>
            </a:r>
            <a:endParaRPr lang="zh-CN" altLang="en-US" sz="2800" b="1">
              <a:latin typeface="微软雅黑" panose="020B0503020204020204" pitchFamily="34" charset="-122"/>
              <a:ea typeface="微软雅黑" panose="020B0503020204020204" pitchFamily="34" charset="-122"/>
            </a:endParaRPr>
          </a:p>
        </p:txBody>
      </p:sp>
      <p:sp>
        <p:nvSpPr>
          <p:cNvPr id="27655" name="TextBox 43      (向天歌演示原创作品：www.TopPPT.cn)"/>
          <p:cNvSpPr txBox="1">
            <a:spLocks noChangeArrowheads="1"/>
          </p:cNvSpPr>
          <p:nvPr/>
        </p:nvSpPr>
        <p:spPr bwMode="auto">
          <a:xfrm>
            <a:off x="22860" y="6155055"/>
            <a:ext cx="12143740" cy="362585"/>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dirty="0">
                <a:solidFill>
                  <a:schemeClr val="bg1"/>
                </a:solidFill>
                <a:latin typeface="微软雅黑" panose="020B0503020204020204" pitchFamily="34" charset="-122"/>
                <a:ea typeface="微软雅黑" panose="020B0503020204020204" pitchFamily="34" charset="-122"/>
                <a:sym typeface="+mn-ea"/>
              </a:rPr>
              <a:t>❖章节学习次数，需要</a:t>
            </a:r>
            <a:r>
              <a:rPr dirty="0">
                <a:solidFill>
                  <a:schemeClr val="bg1"/>
                </a:solidFill>
                <a:latin typeface="微软雅黑" panose="020B0503020204020204" pitchFamily="34" charset="-122"/>
                <a:ea typeface="微软雅黑" panose="020B0503020204020204" pitchFamily="34" charset="-122"/>
                <a:sym typeface="+mn-ea"/>
              </a:rPr>
              <a:t>从课程章节目录页访问章节才可以计入，且不能频繁操作。</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0" y="918210"/>
            <a:ext cx="7954010" cy="5021580"/>
          </a:xfrm>
          <a:prstGeom prst="rect">
            <a:avLst/>
          </a:prstGeom>
        </p:spPr>
      </p:pic>
      <p:pic>
        <p:nvPicPr>
          <p:cNvPr id="5" name="图片 4"/>
          <p:cNvPicPr>
            <a:picLocks noChangeAspect="1"/>
          </p:cNvPicPr>
          <p:nvPr/>
        </p:nvPicPr>
        <p:blipFill>
          <a:blip r:embed="rId2"/>
          <a:stretch>
            <a:fillRect/>
          </a:stretch>
        </p:blipFill>
        <p:spPr>
          <a:xfrm>
            <a:off x="7104380" y="2023745"/>
            <a:ext cx="5102225" cy="3790950"/>
          </a:xfrm>
          <a:prstGeom prst="rect">
            <a:avLst/>
          </a:prstGeom>
        </p:spPr>
      </p:pic>
      <p:sp>
        <p:nvSpPr>
          <p:cNvPr id="8" name="文本框 7"/>
          <p:cNvSpPr txBox="1"/>
          <p:nvPr/>
        </p:nvSpPr>
        <p:spPr>
          <a:xfrm>
            <a:off x="5058410" y="2677160"/>
            <a:ext cx="534035" cy="368300"/>
          </a:xfrm>
          <a:prstGeom prst="rect">
            <a:avLst/>
          </a:prstGeom>
          <a:noFill/>
          <a:ln w="38100">
            <a:solidFill>
              <a:srgbClr val="FF0000"/>
            </a:solidFill>
          </a:ln>
        </p:spPr>
        <p:txBody>
          <a:bodyPr wrap="square" rtlCol="0">
            <a:spAutoFit/>
          </a:bodyPr>
          <a:lstStyle/>
          <a:p>
            <a:endParaRPr lang="zh-CN" altLang="en-US"/>
          </a:p>
        </p:txBody>
      </p:sp>
      <p:sp>
        <p:nvSpPr>
          <p:cNvPr id="2" name="文本框 1"/>
          <p:cNvSpPr txBox="1"/>
          <p:nvPr/>
        </p:nvSpPr>
        <p:spPr>
          <a:xfrm>
            <a:off x="1271270" y="1412875"/>
            <a:ext cx="412750" cy="368300"/>
          </a:xfrm>
          <a:prstGeom prst="rect">
            <a:avLst/>
          </a:prstGeom>
          <a:noFill/>
        </p:spPr>
        <p:txBody>
          <a:bodyPr wrap="none" rtlCol="0" anchor="t">
            <a:spAutoFit/>
          </a:bodyPr>
          <a:lstStyle/>
          <a:p>
            <a:r>
              <a:rPr lang="zh-CN" altLang="en-US" b="1">
                <a:solidFill>
                  <a:srgbClr val="FF0000"/>
                </a:solidFill>
              </a:rPr>
              <a:t>①</a:t>
            </a:r>
            <a:endParaRPr lang="zh-CN" altLang="en-US" b="1">
              <a:solidFill>
                <a:srgbClr val="FF0000"/>
              </a:solidFill>
            </a:endParaRPr>
          </a:p>
        </p:txBody>
      </p:sp>
      <p:sp>
        <p:nvSpPr>
          <p:cNvPr id="4" name="文本框 3"/>
          <p:cNvSpPr txBox="1"/>
          <p:nvPr/>
        </p:nvSpPr>
        <p:spPr>
          <a:xfrm>
            <a:off x="7896225" y="2348865"/>
            <a:ext cx="412750" cy="368300"/>
          </a:xfrm>
          <a:prstGeom prst="rect">
            <a:avLst/>
          </a:prstGeom>
          <a:noFill/>
        </p:spPr>
        <p:txBody>
          <a:bodyPr wrap="none" rtlCol="0" anchor="t">
            <a:spAutoFit/>
          </a:bodyPr>
          <a:lstStyle/>
          <a:p>
            <a:r>
              <a:rPr lang="zh-CN" altLang="en-US" b="1">
                <a:solidFill>
                  <a:srgbClr val="FF0000"/>
                </a:solidFill>
              </a:rPr>
              <a:t>②</a:t>
            </a:r>
            <a:endParaRPr lang="zh-CN" altLang="en-US" b="1">
              <a:solidFill>
                <a:srgbClr val="FF0000"/>
              </a:solidFill>
            </a:endParaRPr>
          </a:p>
        </p:txBody>
      </p:sp>
    </p:spTree>
  </p:cSld>
  <p:clrMapOvr>
    <a:masterClrMapping/>
  </p:clrMapOvr>
  <p:transition>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latin typeface="微软雅黑" panose="020B0503020204020204" pitchFamily="34" charset="-122"/>
                <a:ea typeface="微软雅黑" panose="020B0503020204020204" pitchFamily="34" charset="-122"/>
              </a:rPr>
              <a:t>课堂活动</a:t>
            </a:r>
            <a:r>
              <a:rPr lang="zh-CN" altLang="en-US" sz="2800" b="1" dirty="0">
                <a:solidFill>
                  <a:srgbClr val="FF0000"/>
                </a:solidFill>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签到</a:t>
            </a:r>
            <a:endParaRPr lang="zh-CN" altLang="en-US" sz="2400" b="1" dirty="0">
              <a:latin typeface="微软雅黑" panose="020B0503020204020204" pitchFamily="34" charset="-122"/>
              <a:ea typeface="微软雅黑" panose="020B0503020204020204" pitchFamily="34" charset="-122"/>
            </a:endParaRPr>
          </a:p>
        </p:txBody>
      </p:sp>
      <p:sp>
        <p:nvSpPr>
          <p:cNvPr id="27655" name="TextBox 43      (向天歌演示原创作品：www.TopPPT.cn)"/>
          <p:cNvSpPr txBox="1">
            <a:spLocks noChangeArrowheads="1"/>
          </p:cNvSpPr>
          <p:nvPr/>
        </p:nvSpPr>
        <p:spPr bwMode="auto">
          <a:xfrm>
            <a:off x="408305" y="5405120"/>
            <a:ext cx="11283315" cy="1337945"/>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签到】是老师在上课时发出的【活动】任务，如果老师没有发出签到任务（即：您在任务里没有看到任何进行中或者已结束的任务），是不需要签到的，直接完成课程内容即可。您在【考核内容】中看下是否有签到比例，如无此考核项，是不需要完成的。</a:t>
            </a:r>
            <a:r>
              <a:rPr lang="zh-CN" altLang="en-US" sz="1800" dirty="0">
                <a:solidFill>
                  <a:srgbClr val="FF0000"/>
                </a:solidFill>
                <a:latin typeface="微软雅黑" panose="020B0503020204020204" pitchFamily="34" charset="-122"/>
                <a:ea typeface="微软雅黑" panose="020B0503020204020204" pitchFamily="34" charset="-122"/>
                <a:sym typeface="+mn-ea"/>
              </a:rPr>
              <a:t>学习记录里面可以查看具体的签到情况。</a:t>
            </a:r>
            <a:endParaRPr lang="zh-CN" altLang="en-US" sz="1800" dirty="0">
              <a:solidFill>
                <a:srgbClr val="FF0000"/>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294640" y="2204720"/>
            <a:ext cx="11296650" cy="3200400"/>
          </a:xfrm>
          <a:prstGeom prst="rect">
            <a:avLst/>
          </a:prstGeom>
        </p:spPr>
      </p:pic>
      <p:pic>
        <p:nvPicPr>
          <p:cNvPr id="5" name="图片 4"/>
          <p:cNvPicPr>
            <a:picLocks noChangeAspect="1"/>
          </p:cNvPicPr>
          <p:nvPr/>
        </p:nvPicPr>
        <p:blipFill>
          <a:blip r:embed="rId2"/>
          <a:stretch>
            <a:fillRect/>
          </a:stretch>
        </p:blipFill>
        <p:spPr>
          <a:xfrm>
            <a:off x="5104130" y="16301"/>
            <a:ext cx="6487160" cy="2233295"/>
          </a:xfrm>
          <a:prstGeom prst="rect">
            <a:avLst/>
          </a:prstGeom>
        </p:spPr>
      </p:pic>
      <p:sp>
        <p:nvSpPr>
          <p:cNvPr id="2" name="文本框 1"/>
          <p:cNvSpPr txBox="1"/>
          <p:nvPr/>
        </p:nvSpPr>
        <p:spPr>
          <a:xfrm>
            <a:off x="5936297" y="126516"/>
            <a:ext cx="412750" cy="368300"/>
          </a:xfrm>
          <a:prstGeom prst="rect">
            <a:avLst/>
          </a:prstGeom>
          <a:noFill/>
        </p:spPr>
        <p:txBody>
          <a:bodyPr wrap="none" rtlCol="0" anchor="t">
            <a:spAutoFit/>
          </a:bodyPr>
          <a:lstStyle/>
          <a:p>
            <a:r>
              <a:rPr lang="zh-CN" altLang="en-US" b="1" dirty="0">
                <a:solidFill>
                  <a:srgbClr val="FF0000"/>
                </a:solidFill>
              </a:rPr>
              <a:t>①</a:t>
            </a:r>
            <a:endParaRPr lang="zh-CN" altLang="en-US" b="1" dirty="0">
              <a:solidFill>
                <a:srgbClr val="FF0000"/>
              </a:solidFill>
            </a:endParaRPr>
          </a:p>
        </p:txBody>
      </p:sp>
      <p:sp>
        <p:nvSpPr>
          <p:cNvPr id="4" name="文本框 3"/>
          <p:cNvSpPr txBox="1"/>
          <p:nvPr/>
        </p:nvSpPr>
        <p:spPr>
          <a:xfrm>
            <a:off x="1415415" y="2420620"/>
            <a:ext cx="412750" cy="368300"/>
          </a:xfrm>
          <a:prstGeom prst="rect">
            <a:avLst/>
          </a:prstGeom>
          <a:noFill/>
        </p:spPr>
        <p:txBody>
          <a:bodyPr wrap="none" rtlCol="0" anchor="t">
            <a:spAutoFit/>
          </a:bodyPr>
          <a:lstStyle/>
          <a:p>
            <a:r>
              <a:rPr lang="zh-CN" altLang="en-US" b="1">
                <a:solidFill>
                  <a:srgbClr val="FF0000"/>
                </a:solidFill>
              </a:rPr>
              <a:t>②</a:t>
            </a:r>
            <a:endParaRPr lang="zh-CN" altLang="en-US" b="1">
              <a:solidFill>
                <a:srgbClr val="FF0000"/>
              </a:solidFill>
            </a:endParaRPr>
          </a:p>
        </p:txBody>
      </p:sp>
    </p:spTree>
  </p:cSld>
  <p:clrMapOvr>
    <a:masterClrMapping/>
  </p:clrMapOvr>
  <p:transition>
    <p:fade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latin typeface="微软雅黑" panose="020B0503020204020204" pitchFamily="34" charset="-122"/>
                <a:ea typeface="微软雅黑" panose="020B0503020204020204" pitchFamily="34" charset="-122"/>
              </a:rPr>
              <a:t>课堂活动</a:t>
            </a:r>
            <a:r>
              <a:rPr lang="zh-CN" altLang="en-US" sz="2800" b="1" dirty="0">
                <a:solidFill>
                  <a:srgbClr val="FF0000"/>
                </a:solidFill>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签到</a:t>
            </a:r>
            <a:endParaRPr lang="zh-CN" altLang="en-US" sz="2400" b="1" dirty="0">
              <a:latin typeface="微软雅黑" panose="020B0503020204020204" pitchFamily="34" charset="-122"/>
              <a:ea typeface="微软雅黑" panose="020B0503020204020204" pitchFamily="34" charset="-122"/>
            </a:endParaRPr>
          </a:p>
        </p:txBody>
      </p:sp>
      <p:sp>
        <p:nvSpPr>
          <p:cNvPr id="6" name="文本框 5"/>
          <p:cNvSpPr txBox="1"/>
          <p:nvPr/>
        </p:nvSpPr>
        <p:spPr>
          <a:xfrm>
            <a:off x="47625" y="5090160"/>
            <a:ext cx="12096115" cy="1767840"/>
          </a:xfrm>
          <a:prstGeom prst="rect">
            <a:avLst/>
          </a:prstGeom>
          <a:solidFill>
            <a:schemeClr val="tx1">
              <a:lumMod val="75000"/>
              <a:lumOff val="25000"/>
            </a:schemeClr>
          </a:solidFill>
        </p:spPr>
        <p:txBody>
          <a:bodyPr wrap="square" rtlCol="0">
            <a:noAutofit/>
          </a:bodyPr>
          <a:lstStyle/>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sz="1800" dirty="0">
                <a:solidFill>
                  <a:schemeClr val="bg1"/>
                </a:solidFill>
                <a:latin typeface="微软雅黑" panose="020B0503020204020204" pitchFamily="34" charset="-122"/>
                <a:ea typeface="微软雅黑" panose="020B0503020204020204" pitchFamily="34" charset="-122"/>
                <a:sym typeface="+mn-ea"/>
              </a:rPr>
              <a:t>打开【课程】</a:t>
            </a:r>
            <a:r>
              <a:rPr lang="en-US" altLang="zh-CN" sz="1800" dirty="0">
                <a:solidFill>
                  <a:schemeClr val="bg1"/>
                </a:solidFill>
                <a:latin typeface="微软雅黑" panose="020B0503020204020204" pitchFamily="34" charset="-122"/>
                <a:ea typeface="微软雅黑" panose="020B0503020204020204" pitchFamily="34" charset="-122"/>
                <a:sym typeface="+mn-ea"/>
              </a:rPr>
              <a:t>➤</a:t>
            </a:r>
            <a:r>
              <a:rPr sz="1800" dirty="0">
                <a:solidFill>
                  <a:schemeClr val="bg1"/>
                </a:solidFill>
                <a:latin typeface="微软雅黑" panose="020B0503020204020204" pitchFamily="34" charset="-122"/>
                <a:ea typeface="微软雅黑" panose="020B0503020204020204" pitchFamily="34" charset="-122"/>
                <a:sym typeface="+mn-ea"/>
              </a:rPr>
              <a:t>【任务】列表，可看到老师发布在【进行中】和【已结束】的签到任务</a:t>
            </a:r>
            <a:r>
              <a:rPr lang="zh-CN" sz="1800" dirty="0">
                <a:solidFill>
                  <a:schemeClr val="bg1"/>
                </a:solidFill>
                <a:latin typeface="微软雅黑" panose="020B0503020204020204" pitchFamily="34" charset="-122"/>
                <a:ea typeface="微软雅黑" panose="020B0503020204020204" pitchFamily="34" charset="-122"/>
                <a:sym typeface="+mn-ea"/>
              </a:rPr>
              <a:t>。且右侧可以看到【</a:t>
            </a:r>
            <a:r>
              <a:rPr sz="1800" dirty="0">
                <a:solidFill>
                  <a:schemeClr val="bg1"/>
                </a:solidFill>
                <a:latin typeface="微软雅黑" panose="020B0503020204020204" pitchFamily="34" charset="-122"/>
                <a:ea typeface="微软雅黑" panose="020B0503020204020204" pitchFamily="34" charset="-122"/>
                <a:sym typeface="+mn-ea"/>
              </a:rPr>
              <a:t>剩余时长</a:t>
            </a:r>
            <a:r>
              <a:rPr lang="zh-CN" sz="1800" dirty="0">
                <a:solidFill>
                  <a:schemeClr val="bg1"/>
                </a:solidFill>
                <a:latin typeface="微软雅黑" panose="020B0503020204020204" pitchFamily="34" charset="-122"/>
                <a:ea typeface="微软雅黑" panose="020B0503020204020204" pitchFamily="34" charset="-122"/>
                <a:sym typeface="+mn-ea"/>
              </a:rPr>
              <a:t>】</a:t>
            </a:r>
            <a:r>
              <a:rPr sz="1800" dirty="0">
                <a:solidFill>
                  <a:schemeClr val="bg1"/>
                </a:solidFill>
                <a:latin typeface="微软雅黑" panose="020B0503020204020204" pitchFamily="34" charset="-122"/>
                <a:ea typeface="微软雅黑" panose="020B0503020204020204" pitchFamily="34" charset="-122"/>
                <a:sym typeface="+mn-ea"/>
              </a:rPr>
              <a:t>和</a:t>
            </a:r>
            <a:r>
              <a:rPr lang="zh-CN" sz="1800" dirty="0">
                <a:solidFill>
                  <a:schemeClr val="bg1"/>
                </a:solidFill>
                <a:latin typeface="微软雅黑" panose="020B0503020204020204" pitchFamily="34" charset="-122"/>
                <a:ea typeface="微软雅黑" panose="020B0503020204020204" pitchFamily="34" charset="-122"/>
                <a:sym typeface="+mn-ea"/>
              </a:rPr>
              <a:t>【</a:t>
            </a:r>
            <a:r>
              <a:rPr sz="1800" dirty="0">
                <a:solidFill>
                  <a:schemeClr val="bg1"/>
                </a:solidFill>
                <a:latin typeface="微软雅黑" panose="020B0503020204020204" pitchFamily="34" charset="-122"/>
                <a:ea typeface="微软雅黑" panose="020B0503020204020204" pitchFamily="34" charset="-122"/>
                <a:sym typeface="+mn-ea"/>
              </a:rPr>
              <a:t>结束时间</a:t>
            </a:r>
            <a:r>
              <a:rPr lang="zh-CN" sz="1800" dirty="0">
                <a:solidFill>
                  <a:schemeClr val="bg1"/>
                </a:solidFill>
                <a:latin typeface="微软雅黑" panose="020B0503020204020204" pitchFamily="34" charset="-122"/>
                <a:ea typeface="微软雅黑" panose="020B0503020204020204" pitchFamily="34" charset="-122"/>
                <a:sym typeface="+mn-ea"/>
              </a:rPr>
              <a:t>】</a:t>
            </a:r>
            <a:r>
              <a:rPr sz="1800" dirty="0">
                <a:solidFill>
                  <a:schemeClr val="bg1"/>
                </a:solidFill>
                <a:latin typeface="微软雅黑" panose="020B0503020204020204" pitchFamily="34" charset="-122"/>
                <a:ea typeface="微软雅黑" panose="020B0503020204020204" pitchFamily="34" charset="-122"/>
                <a:sym typeface="+mn-ea"/>
              </a:rPr>
              <a:t>。</a:t>
            </a:r>
            <a:endParaRPr sz="1800" dirty="0">
              <a:solidFill>
                <a:schemeClr val="bg1"/>
              </a:solidFill>
              <a:latin typeface="微软雅黑" panose="020B0503020204020204" pitchFamily="34" charset="-122"/>
              <a:ea typeface="微软雅黑" panose="020B0503020204020204" pitchFamily="34" charset="-122"/>
              <a:sym typeface="+mn-ea"/>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sz="1800" dirty="0">
                <a:solidFill>
                  <a:schemeClr val="bg1"/>
                </a:solidFill>
                <a:latin typeface="微软雅黑" panose="020B0503020204020204" pitchFamily="34" charset="-122"/>
                <a:ea typeface="微软雅黑" panose="020B0503020204020204" pitchFamily="34" charset="-122"/>
                <a:sym typeface="+mn-ea"/>
              </a:rPr>
              <a:t>若未显示签到任务，说明老师未发布。</a:t>
            </a:r>
            <a:endParaRPr sz="1800" dirty="0">
              <a:solidFill>
                <a:schemeClr val="bg1"/>
              </a:solidFill>
              <a:latin typeface="微软雅黑" panose="020B0503020204020204" pitchFamily="34" charset="-122"/>
              <a:ea typeface="微软雅黑" panose="020B0503020204020204" pitchFamily="34" charset="-122"/>
              <a:sym typeface="+mn-ea"/>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❖打开已结束的签到任务并且进行签到，状态显示【迟到】。</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a:p>
            <a:endParaRPr lang="zh-CN" altLang="en-US" dirty="0">
              <a:solidFill>
                <a:schemeClr val="bg1"/>
              </a:solidFill>
              <a:latin typeface="微软雅黑" panose="020B0503020204020204" pitchFamily="34" charset="-122"/>
              <a:ea typeface="微软雅黑" panose="020B0503020204020204" pitchFamily="34" charset="-122"/>
              <a:sym typeface="+mn-ea"/>
            </a:endParaRPr>
          </a:p>
          <a:p>
            <a:endParaRPr lang="zh-CN" altLang="en-US" dirty="0"/>
          </a:p>
        </p:txBody>
      </p:sp>
      <p:pic>
        <p:nvPicPr>
          <p:cNvPr id="7" name="图片 6"/>
          <p:cNvPicPr>
            <a:picLocks noChangeAspect="1"/>
          </p:cNvPicPr>
          <p:nvPr/>
        </p:nvPicPr>
        <p:blipFill>
          <a:blip r:embed="rId1"/>
          <a:stretch>
            <a:fillRect/>
          </a:stretch>
        </p:blipFill>
        <p:spPr>
          <a:xfrm>
            <a:off x="47625" y="764540"/>
            <a:ext cx="11639550" cy="2682875"/>
          </a:xfrm>
          <a:prstGeom prst="rect">
            <a:avLst/>
          </a:prstGeom>
        </p:spPr>
      </p:pic>
      <p:pic>
        <p:nvPicPr>
          <p:cNvPr id="9" name="图片 8"/>
          <p:cNvPicPr>
            <a:picLocks noChangeAspect="1"/>
          </p:cNvPicPr>
          <p:nvPr/>
        </p:nvPicPr>
        <p:blipFill>
          <a:blip r:embed="rId2"/>
          <a:stretch>
            <a:fillRect/>
          </a:stretch>
        </p:blipFill>
        <p:spPr>
          <a:xfrm>
            <a:off x="3360420" y="2997200"/>
            <a:ext cx="7165975" cy="2096135"/>
          </a:xfrm>
          <a:prstGeom prst="rect">
            <a:avLst/>
          </a:prstGeom>
        </p:spPr>
      </p:pic>
      <p:pic>
        <p:nvPicPr>
          <p:cNvPr id="10" name="图片 9"/>
          <p:cNvPicPr>
            <a:picLocks noChangeAspect="1"/>
          </p:cNvPicPr>
          <p:nvPr/>
        </p:nvPicPr>
        <p:blipFill>
          <a:blip r:embed="rId3"/>
          <a:stretch>
            <a:fillRect/>
          </a:stretch>
        </p:blipFill>
        <p:spPr>
          <a:xfrm>
            <a:off x="4224655" y="458787"/>
            <a:ext cx="7214870" cy="2468245"/>
          </a:xfrm>
          <a:prstGeom prst="rect">
            <a:avLst/>
          </a:prstGeom>
        </p:spPr>
      </p:pic>
    </p:spTree>
  </p:cSld>
  <p:clrMapOvr>
    <a:masterClrMapping/>
  </p:clrMapOvr>
  <p:transition>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课堂活动</a:t>
            </a:r>
            <a:r>
              <a:rPr lang="zh-CN" altLang="en-US" sz="2800" b="1">
                <a:solidFill>
                  <a:srgbClr val="FF0000"/>
                </a:solidFill>
                <a:latin typeface="微软雅黑" panose="020B0503020204020204" pitchFamily="34" charset="-122"/>
                <a:ea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rPr>
              <a:t>课程积分</a:t>
            </a:r>
            <a:endParaRPr lang="en-US" altLang="zh-CN" sz="2400" b="1">
              <a:latin typeface="微软雅黑" panose="020B0503020204020204" pitchFamily="34" charset="-122"/>
              <a:ea typeface="微软雅黑" panose="020B0503020204020204" pitchFamily="34" charset="-122"/>
            </a:endParaRPr>
          </a:p>
        </p:txBody>
      </p:sp>
      <p:sp>
        <p:nvSpPr>
          <p:cNvPr id="7" name="文本框 6"/>
          <p:cNvSpPr txBox="1"/>
          <p:nvPr/>
        </p:nvSpPr>
        <p:spPr>
          <a:xfrm>
            <a:off x="8791575" y="3540760"/>
            <a:ext cx="3383280" cy="3310890"/>
          </a:xfrm>
          <a:prstGeom prst="rect">
            <a:avLst/>
          </a:prstGeom>
          <a:solidFill>
            <a:schemeClr val="tx1">
              <a:lumMod val="75000"/>
              <a:lumOff val="25000"/>
            </a:schemeClr>
          </a:solidFill>
        </p:spPr>
        <p:txBody>
          <a:bodyPr wrap="square" rtlCol="0">
            <a:noAutofit/>
          </a:bodyPr>
          <a:lstStyle/>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课程积分包含：参与投票、问卷、抢答、选人、主题讨论、随堂练习等课程活动可以获得相应分数，积分达 </a:t>
            </a:r>
            <a:r>
              <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分为满分，积分满分之后可以获得对应模块分数</a:t>
            </a:r>
            <a:endPar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选人和</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主题讨论需要教师评分，评分完成，会增加相应的积分。</a:t>
            </a:r>
            <a:endPar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3" name="图片 12"/>
          <p:cNvPicPr>
            <a:picLocks noChangeAspect="1"/>
          </p:cNvPicPr>
          <p:nvPr/>
        </p:nvPicPr>
        <p:blipFill>
          <a:blip r:embed="rId1"/>
          <a:stretch>
            <a:fillRect/>
          </a:stretch>
        </p:blipFill>
        <p:spPr>
          <a:xfrm>
            <a:off x="80645" y="755650"/>
            <a:ext cx="2921000" cy="6056630"/>
          </a:xfrm>
          <a:prstGeom prst="rect">
            <a:avLst/>
          </a:prstGeom>
        </p:spPr>
      </p:pic>
      <p:pic>
        <p:nvPicPr>
          <p:cNvPr id="15" name="图片 14"/>
          <p:cNvPicPr>
            <a:picLocks noChangeAspect="1"/>
          </p:cNvPicPr>
          <p:nvPr/>
        </p:nvPicPr>
        <p:blipFill>
          <a:blip r:embed="rId2"/>
          <a:stretch>
            <a:fillRect/>
          </a:stretch>
        </p:blipFill>
        <p:spPr>
          <a:xfrm>
            <a:off x="3001645" y="2851785"/>
            <a:ext cx="5835650" cy="3964305"/>
          </a:xfrm>
          <a:prstGeom prst="rect">
            <a:avLst/>
          </a:prstGeom>
        </p:spPr>
      </p:pic>
      <p:sp>
        <p:nvSpPr>
          <p:cNvPr id="17" name="文本框 16"/>
          <p:cNvSpPr txBox="1"/>
          <p:nvPr/>
        </p:nvSpPr>
        <p:spPr>
          <a:xfrm>
            <a:off x="2063750" y="1196340"/>
            <a:ext cx="412750" cy="368300"/>
          </a:xfrm>
          <a:prstGeom prst="rect">
            <a:avLst/>
          </a:prstGeom>
          <a:noFill/>
        </p:spPr>
        <p:txBody>
          <a:bodyPr wrap="none" rtlCol="0" anchor="t">
            <a:spAutoFit/>
          </a:bodyPr>
          <a:lstStyle/>
          <a:p>
            <a:r>
              <a:rPr lang="zh-CN" altLang="en-US" b="1">
                <a:solidFill>
                  <a:srgbClr val="FF0000"/>
                </a:solidFill>
              </a:rPr>
              <a:t>①</a:t>
            </a:r>
            <a:endParaRPr lang="zh-CN" altLang="en-US" b="1">
              <a:solidFill>
                <a:srgbClr val="FF0000"/>
              </a:solidFill>
            </a:endParaRPr>
          </a:p>
        </p:txBody>
      </p:sp>
      <p:sp>
        <p:nvSpPr>
          <p:cNvPr id="19" name="文本框 18"/>
          <p:cNvSpPr txBox="1"/>
          <p:nvPr/>
        </p:nvSpPr>
        <p:spPr>
          <a:xfrm>
            <a:off x="3575685" y="3721735"/>
            <a:ext cx="412750" cy="368300"/>
          </a:xfrm>
          <a:prstGeom prst="rect">
            <a:avLst/>
          </a:prstGeom>
          <a:noFill/>
        </p:spPr>
        <p:txBody>
          <a:bodyPr wrap="none" rtlCol="0" anchor="t">
            <a:spAutoFit/>
          </a:bodyPr>
          <a:lstStyle/>
          <a:p>
            <a:r>
              <a:rPr lang="zh-CN" altLang="en-US" b="1">
                <a:solidFill>
                  <a:srgbClr val="FF0000"/>
                </a:solidFill>
              </a:rPr>
              <a:t>③</a:t>
            </a:r>
            <a:endParaRPr lang="zh-CN" altLang="en-US" b="1">
              <a:solidFill>
                <a:srgbClr val="FF0000"/>
              </a:solidFill>
            </a:endParaRPr>
          </a:p>
        </p:txBody>
      </p:sp>
      <p:pic>
        <p:nvPicPr>
          <p:cNvPr id="14" name="图片 13"/>
          <p:cNvPicPr>
            <a:picLocks noChangeAspect="1"/>
          </p:cNvPicPr>
          <p:nvPr/>
        </p:nvPicPr>
        <p:blipFill>
          <a:blip r:embed="rId3"/>
          <a:stretch>
            <a:fillRect/>
          </a:stretch>
        </p:blipFill>
        <p:spPr>
          <a:xfrm>
            <a:off x="5088255" y="404495"/>
            <a:ext cx="6995160" cy="3204845"/>
          </a:xfrm>
          <a:prstGeom prst="rect">
            <a:avLst/>
          </a:prstGeom>
        </p:spPr>
      </p:pic>
      <p:sp>
        <p:nvSpPr>
          <p:cNvPr id="18" name="文本框 17"/>
          <p:cNvSpPr txBox="1"/>
          <p:nvPr/>
        </p:nvSpPr>
        <p:spPr>
          <a:xfrm>
            <a:off x="9912350" y="755650"/>
            <a:ext cx="412750" cy="368300"/>
          </a:xfrm>
          <a:prstGeom prst="rect">
            <a:avLst/>
          </a:prstGeom>
          <a:noFill/>
        </p:spPr>
        <p:txBody>
          <a:bodyPr wrap="none" rtlCol="0" anchor="t">
            <a:spAutoFit/>
          </a:bodyPr>
          <a:lstStyle/>
          <a:p>
            <a:r>
              <a:rPr lang="zh-CN" altLang="en-US" b="1">
                <a:solidFill>
                  <a:srgbClr val="FF0000"/>
                </a:solidFill>
              </a:rPr>
              <a:t>②</a:t>
            </a:r>
            <a:endParaRPr lang="zh-CN" altLang="en-US" b="1">
              <a:solidFill>
                <a:srgbClr val="FF0000"/>
              </a:solidFill>
            </a:endParaRPr>
          </a:p>
        </p:txBody>
      </p:sp>
    </p:spTree>
  </p:cSld>
  <p:clrMapOvr>
    <a:masterClrMapping/>
  </p:clrMapOvr>
  <p:transition>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课堂活动</a:t>
            </a:r>
            <a:r>
              <a:rPr lang="zh-CN" altLang="en-US" sz="2800" b="1">
                <a:solidFill>
                  <a:srgbClr val="FF0000"/>
                </a:solidFill>
                <a:latin typeface="微软雅黑" panose="020B0503020204020204" pitchFamily="34" charset="-122"/>
                <a:ea typeface="微软雅黑" panose="020B0503020204020204" pitchFamily="34" charset="-122"/>
              </a:rPr>
              <a:t>➤</a:t>
            </a:r>
            <a:r>
              <a:rPr lang="zh-CN" altLang="en-US" sz="2400" b="1">
                <a:latin typeface="微软雅黑" panose="020B0503020204020204" pitchFamily="34" charset="-122"/>
                <a:ea typeface="微软雅黑" panose="020B0503020204020204" pitchFamily="34" charset="-122"/>
              </a:rPr>
              <a:t>分组任务</a:t>
            </a:r>
            <a:endParaRPr lang="zh-CN" altLang="en-US" sz="2400" b="1">
              <a:latin typeface="微软雅黑" panose="020B0503020204020204" pitchFamily="34" charset="-122"/>
              <a:ea typeface="微软雅黑" panose="020B0503020204020204" pitchFamily="34" charset="-122"/>
            </a:endParaRPr>
          </a:p>
        </p:txBody>
      </p:sp>
      <p:sp>
        <p:nvSpPr>
          <p:cNvPr id="2" name="文本框 1"/>
          <p:cNvSpPr txBox="1"/>
          <p:nvPr/>
        </p:nvSpPr>
        <p:spPr>
          <a:xfrm>
            <a:off x="-5080" y="5485130"/>
            <a:ext cx="12125325" cy="1362710"/>
          </a:xfrm>
          <a:prstGeom prst="rect">
            <a:avLst/>
          </a:prstGeom>
          <a:solidFill>
            <a:schemeClr val="tx1">
              <a:lumMod val="75000"/>
              <a:lumOff val="25000"/>
            </a:schemeClr>
          </a:solidFill>
        </p:spPr>
        <p:txBody>
          <a:bodyPr wrap="square" rtlCol="0">
            <a:noAutofit/>
          </a:bodyPr>
          <a:lstStyle/>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❖分组方式分为：固定分组，学生自选分组，组长建组，随机分组，面对面建组以及个人任务（不分组）。</a:t>
            </a:r>
            <a:endParaRPr lang="zh-CN" altLang="en-US" sz="18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lang="zh-CN" sz="1800" dirty="0">
                <a:solidFill>
                  <a:schemeClr val="bg1"/>
                </a:solidFill>
                <a:latin typeface="微软雅黑" panose="020B0503020204020204" pitchFamily="34" charset="-122"/>
                <a:ea typeface="微软雅黑" panose="020B0503020204020204" pitchFamily="34" charset="-122"/>
                <a:sym typeface="+mn-ea"/>
              </a:rPr>
              <a:t>分组任务</a:t>
            </a:r>
            <a:r>
              <a:rPr lang="zh-CN" sz="1800" dirty="0">
                <a:solidFill>
                  <a:srgbClr val="FF0000"/>
                </a:solidFill>
                <a:latin typeface="微软雅黑" panose="020B0503020204020204" pitchFamily="34" charset="-122"/>
                <a:ea typeface="微软雅黑" panose="020B0503020204020204" pitchFamily="34" charset="-122"/>
                <a:sym typeface="+mn-ea"/>
              </a:rPr>
              <a:t>需要学生</a:t>
            </a:r>
            <a:r>
              <a:rPr lang="zh-CN" sz="1800" dirty="0">
                <a:solidFill>
                  <a:schemeClr val="bg1"/>
                </a:solidFill>
                <a:latin typeface="微软雅黑" panose="020B0503020204020204" pitchFamily="34" charset="-122"/>
                <a:ea typeface="微软雅黑" panose="020B0503020204020204" pitchFamily="34" charset="-122"/>
                <a:sym typeface="+mn-ea"/>
              </a:rPr>
              <a:t>合作完成，您可以在电脑端左侧【任务】栏找到，任务后有剩余时间，请在规定时间内完成。</a:t>
            </a:r>
            <a:endParaRPr lang="zh-CN" sz="1800" dirty="0">
              <a:solidFill>
                <a:schemeClr val="bg1"/>
              </a:solidFill>
              <a:latin typeface="微软雅黑" panose="020B0503020204020204" pitchFamily="34" charset="-122"/>
              <a:ea typeface="微软雅黑" panose="020B0503020204020204" pitchFamily="34" charset="-122"/>
              <a:sym typeface="+mn-ea"/>
            </a:endParaRPr>
          </a:p>
          <a:p>
            <a:pPr>
              <a:lnSpc>
                <a:spcPct val="150000"/>
              </a:lnSpc>
            </a:pPr>
            <a:r>
              <a:rPr lang="zh-CN" sz="1800" dirty="0">
                <a:solidFill>
                  <a:schemeClr val="bg1"/>
                </a:solidFill>
                <a:latin typeface="微软雅黑" panose="020B0503020204020204" pitchFamily="34" charset="-122"/>
                <a:ea typeface="微软雅黑" panose="020B0503020204020204" pitchFamily="34" charset="-122"/>
                <a:sym typeface="+mn-ea"/>
              </a:rPr>
              <a:t>第一次加入后会有提示：本次任务由小组成员共同完成，最后指定一人提交，任务结束前可修改。</a:t>
            </a:r>
            <a:endParaRPr lang="zh-CN" sz="1800" dirty="0">
              <a:solidFill>
                <a:schemeClr val="bg1"/>
              </a:solidFill>
              <a:latin typeface="微软雅黑" panose="020B0503020204020204" pitchFamily="34" charset="-122"/>
              <a:ea typeface="微软雅黑" panose="020B0503020204020204" pitchFamily="34" charset="-122"/>
            </a:endParaRPr>
          </a:p>
          <a:p>
            <a:endParaRPr lang="zh-CN" altLang="en-US" sz="1800" dirty="0"/>
          </a:p>
        </p:txBody>
      </p:sp>
      <p:pic>
        <p:nvPicPr>
          <p:cNvPr id="3" name="图片 2"/>
          <p:cNvPicPr>
            <a:picLocks noChangeAspect="1"/>
          </p:cNvPicPr>
          <p:nvPr/>
        </p:nvPicPr>
        <p:blipFill>
          <a:blip r:embed="rId1"/>
          <a:stretch>
            <a:fillRect/>
          </a:stretch>
        </p:blipFill>
        <p:spPr>
          <a:xfrm>
            <a:off x="251460" y="763905"/>
            <a:ext cx="11688445" cy="4646295"/>
          </a:xfrm>
          <a:prstGeom prst="rect">
            <a:avLst/>
          </a:prstGeom>
        </p:spPr>
      </p:pic>
    </p:spTree>
  </p:cSld>
  <p:clrMapOvr>
    <a:masterClrMapping/>
  </p:clrMapOvr>
  <p:transition>
    <p:fade thruBlk="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sym typeface="+mn-ea"/>
              </a:rPr>
              <a:t>课堂活动</a:t>
            </a:r>
            <a:r>
              <a:rPr lang="zh-CN" altLang="en-US" sz="2800" b="1">
                <a:solidFill>
                  <a:srgbClr val="FF0000"/>
                </a:solidFill>
                <a:latin typeface="微软雅黑" panose="020B0503020204020204" pitchFamily="34" charset="-122"/>
                <a:ea typeface="微软雅黑" panose="020B0503020204020204" pitchFamily="34" charset="-122"/>
                <a:sym typeface="+mn-ea"/>
              </a:rPr>
              <a:t>➤</a:t>
            </a:r>
            <a:r>
              <a:rPr lang="zh-CN" altLang="en-US" sz="2800" b="1">
                <a:latin typeface="微软雅黑" panose="020B0503020204020204" pitchFamily="34" charset="-122"/>
                <a:ea typeface="微软雅黑" panose="020B0503020204020204" pitchFamily="34" charset="-122"/>
                <a:sym typeface="+mn-ea"/>
              </a:rPr>
              <a:t>分组任务</a:t>
            </a:r>
            <a:endParaRPr lang="zh-CN" altLang="en-US" sz="2800" b="1">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263525" y="683895"/>
            <a:ext cx="11343005" cy="5678170"/>
          </a:xfrm>
          <a:prstGeom prst="rect">
            <a:avLst/>
          </a:prstGeom>
        </p:spPr>
      </p:pic>
      <p:sp>
        <p:nvSpPr>
          <p:cNvPr id="8" name="文本框 7"/>
          <p:cNvSpPr txBox="1"/>
          <p:nvPr/>
        </p:nvSpPr>
        <p:spPr>
          <a:xfrm>
            <a:off x="241300" y="6434455"/>
            <a:ext cx="11369040" cy="397510"/>
          </a:xfrm>
          <a:prstGeom prst="rect">
            <a:avLst/>
          </a:prstGeom>
          <a:solidFill>
            <a:schemeClr val="tx1">
              <a:lumMod val="75000"/>
              <a:lumOff val="25000"/>
            </a:schemeClr>
          </a:solidFill>
        </p:spPr>
        <p:txBody>
          <a:bodyPr wrap="square" rtlCol="0">
            <a:noAutofit/>
          </a:bodyPr>
          <a:lstStyle/>
          <a:p>
            <a:r>
              <a:rPr lang="zh-CN" altLang="en-US" dirty="0">
                <a:solidFill>
                  <a:schemeClr val="bg1"/>
                </a:solidFill>
                <a:latin typeface="微软雅黑" panose="020B0503020204020204" pitchFamily="34" charset="-122"/>
                <a:ea typeface="微软雅黑" panose="020B0503020204020204" pitchFamily="34" charset="-122"/>
                <a:sym typeface="+mn-ea"/>
              </a:rPr>
              <a:t>❖</a:t>
            </a:r>
            <a:r>
              <a:rPr lang="zh-CN" altLang="en-US">
                <a:solidFill>
                  <a:schemeClr val="bg1"/>
                </a:solidFill>
                <a:latin typeface="微软雅黑" panose="020B0503020204020204" pitchFamily="34" charset="-122"/>
                <a:ea typeface="微软雅黑" panose="020B0503020204020204" pitchFamily="34" charset="-122"/>
              </a:rPr>
              <a:t>固定分组：教师创建好分组方案，发布任务之后，学生可看到教师创建的分组，一人提交即可。</a:t>
            </a:r>
            <a:endParaRPr lang="zh-CN" altLang="en-US">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3935730" y="3501390"/>
            <a:ext cx="4933950" cy="2533650"/>
          </a:xfrm>
          <a:prstGeom prst="rect">
            <a:avLst/>
          </a:prstGeom>
        </p:spPr>
      </p:pic>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6870" name="TextBox 42      (向天歌演示原创作品：www.TopPPT.cn)"/>
          <p:cNvSpPr txBox="1">
            <a:spLocks noChangeArrowheads="1"/>
          </p:cNvSpPr>
          <p:nvPr/>
        </p:nvSpPr>
        <p:spPr bwMode="auto">
          <a:xfrm>
            <a:off x="752475" y="233363"/>
            <a:ext cx="210316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找回密码</a:t>
            </a:r>
            <a:endParaRPr lang="zh-CN" altLang="en-US" sz="2800" b="1" dirty="0">
              <a:latin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6852920" y="619760"/>
            <a:ext cx="2574290" cy="4949190"/>
          </a:xfrm>
          <a:prstGeom prst="rect">
            <a:avLst/>
          </a:prstGeom>
        </p:spPr>
      </p:pic>
      <p:sp>
        <p:nvSpPr>
          <p:cNvPr id="7" name="文本框 6"/>
          <p:cNvSpPr txBox="1"/>
          <p:nvPr/>
        </p:nvSpPr>
        <p:spPr>
          <a:xfrm>
            <a:off x="752475" y="5589270"/>
            <a:ext cx="10242550" cy="989965"/>
          </a:xfrm>
          <a:prstGeom prst="rect">
            <a:avLst/>
          </a:prstGeom>
          <a:solidFill>
            <a:schemeClr val="tx1">
              <a:lumMod val="75000"/>
              <a:lumOff val="25000"/>
            </a:schemeClr>
          </a:solidFill>
        </p:spPr>
        <p:txBody>
          <a:bodyPr wrap="square" rtlCol="0">
            <a:noAutofit/>
          </a:bodyPr>
          <a:lstStyle/>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rPr>
              <a:t>场景：手机号在用，密码忘记了</a:t>
            </a:r>
            <a:endParaRPr lang="zh-CN" altLang="en-US"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rPr>
              <a:t>解决方法：点击登录页面</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忘记密码</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，输入手机号，获取验证码，重置密码。</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2263775" y="620395"/>
            <a:ext cx="2437765" cy="4948555"/>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sym typeface="+mn-ea"/>
              </a:rPr>
              <a:t>课堂活动</a:t>
            </a:r>
            <a:r>
              <a:rPr lang="zh-CN" altLang="en-US" sz="2800" b="1">
                <a:solidFill>
                  <a:srgbClr val="FF0000"/>
                </a:solidFill>
                <a:latin typeface="微软雅黑" panose="020B0503020204020204" pitchFamily="34" charset="-122"/>
                <a:ea typeface="微软雅黑" panose="020B0503020204020204" pitchFamily="34" charset="-122"/>
                <a:sym typeface="+mn-ea"/>
              </a:rPr>
              <a:t>➤</a:t>
            </a:r>
            <a:r>
              <a:rPr lang="zh-CN" altLang="en-US" sz="2800" b="1">
                <a:latin typeface="微软雅黑" panose="020B0503020204020204" pitchFamily="34" charset="-122"/>
                <a:ea typeface="微软雅黑" panose="020B0503020204020204" pitchFamily="34" charset="-122"/>
                <a:sym typeface="+mn-ea"/>
              </a:rPr>
              <a:t>分组任务</a:t>
            </a:r>
            <a:endParaRPr lang="zh-CN" altLang="en-US" sz="2800" b="1">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344805" y="683895"/>
            <a:ext cx="11498580" cy="5650865"/>
          </a:xfrm>
          <a:prstGeom prst="rect">
            <a:avLst/>
          </a:prstGeom>
        </p:spPr>
      </p:pic>
      <p:sp>
        <p:nvSpPr>
          <p:cNvPr id="5" name="文本框 4"/>
          <p:cNvSpPr txBox="1"/>
          <p:nvPr/>
        </p:nvSpPr>
        <p:spPr>
          <a:xfrm>
            <a:off x="0" y="6395085"/>
            <a:ext cx="12184380" cy="413385"/>
          </a:xfrm>
          <a:prstGeom prst="rect">
            <a:avLst/>
          </a:prstGeom>
          <a:solidFill>
            <a:schemeClr val="tx1">
              <a:lumMod val="75000"/>
              <a:lumOff val="25000"/>
            </a:schemeClr>
          </a:solidFill>
        </p:spPr>
        <p:txBody>
          <a:bodyPr wrap="square" rtlCol="0">
            <a:noAutofit/>
          </a:bodyPr>
          <a:lstStyle/>
          <a:p>
            <a:r>
              <a:rPr lang="zh-CN" altLang="en-US" dirty="0">
                <a:solidFill>
                  <a:schemeClr val="bg1"/>
                </a:solidFill>
                <a:latin typeface="微软雅黑" panose="020B0503020204020204" pitchFamily="34" charset="-122"/>
                <a:ea typeface="微软雅黑" panose="020B0503020204020204" pitchFamily="34" charset="-122"/>
                <a:sym typeface="+mn-ea"/>
              </a:rPr>
              <a:t>❖</a:t>
            </a:r>
            <a:r>
              <a:rPr lang="zh-CN" altLang="en-US">
                <a:solidFill>
                  <a:schemeClr val="bg1"/>
                </a:solidFill>
                <a:latin typeface="微软雅黑" panose="020B0503020204020204" pitchFamily="34" charset="-122"/>
                <a:ea typeface="微软雅黑" panose="020B0503020204020204" pitchFamily="34" charset="-122"/>
              </a:rPr>
              <a:t>学生自选分组：教师设置好组数以及组名，学生可以自行选择小组加入，若小组人数已达上限，只能选择其他小组。</a:t>
            </a:r>
            <a:endParaRPr lang="en-US" altLang="zh-CN">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sym typeface="+mn-ea"/>
              </a:rPr>
              <a:t>课堂活动</a:t>
            </a:r>
            <a:r>
              <a:rPr lang="zh-CN" altLang="en-US" sz="2800" b="1">
                <a:solidFill>
                  <a:srgbClr val="FF0000"/>
                </a:solidFill>
                <a:latin typeface="微软雅黑" panose="020B0503020204020204" pitchFamily="34" charset="-122"/>
                <a:ea typeface="微软雅黑" panose="020B0503020204020204" pitchFamily="34" charset="-122"/>
                <a:sym typeface="+mn-ea"/>
              </a:rPr>
              <a:t>➤</a:t>
            </a:r>
            <a:r>
              <a:rPr lang="zh-CN" altLang="en-US" sz="2800" b="1">
                <a:latin typeface="微软雅黑" panose="020B0503020204020204" pitchFamily="34" charset="-122"/>
                <a:ea typeface="微软雅黑" panose="020B0503020204020204" pitchFamily="34" charset="-122"/>
                <a:sym typeface="+mn-ea"/>
              </a:rPr>
              <a:t>分组任务</a:t>
            </a:r>
            <a:endParaRPr lang="zh-CN" altLang="en-US" sz="2800" b="1">
              <a:latin typeface="微软雅黑" panose="020B0503020204020204" pitchFamily="34" charset="-122"/>
              <a:ea typeface="微软雅黑" panose="020B0503020204020204" pitchFamily="34" charset="-122"/>
            </a:endParaRPr>
          </a:p>
        </p:txBody>
      </p:sp>
      <p:sp>
        <p:nvSpPr>
          <p:cNvPr id="3" name="文本框 2"/>
          <p:cNvSpPr txBox="1"/>
          <p:nvPr/>
        </p:nvSpPr>
        <p:spPr>
          <a:xfrm>
            <a:off x="81915" y="5520055"/>
            <a:ext cx="12028170" cy="1289685"/>
          </a:xfrm>
          <a:prstGeom prst="rect">
            <a:avLst/>
          </a:prstGeom>
          <a:solidFill>
            <a:schemeClr val="tx1">
              <a:lumMod val="75000"/>
              <a:lumOff val="25000"/>
            </a:schemeClr>
          </a:solidFill>
        </p:spPr>
        <p:txBody>
          <a:bodyPr wrap="square" rtlCol="0">
            <a:noAutofit/>
          </a:bodyPr>
          <a:lstStyle/>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rPr>
              <a:t>组长建组：由教师指定组长或第一个【新建分组】的人为组长。</a:t>
            </a:r>
            <a:endParaRPr lang="zh-CN" altLang="en-US"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rPr>
              <a:t>组长可以【添加组员】，修改小组名称，也可以退出小组，如退出小组，会导致该小组没有组长，需要教师设置组长。</a:t>
            </a: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47625" y="836930"/>
            <a:ext cx="9639935" cy="4561840"/>
          </a:xfrm>
          <a:prstGeom prst="rect">
            <a:avLst/>
          </a:prstGeom>
        </p:spPr>
      </p:pic>
      <p:pic>
        <p:nvPicPr>
          <p:cNvPr id="8" name="图片 7"/>
          <p:cNvPicPr>
            <a:picLocks noChangeAspect="1"/>
          </p:cNvPicPr>
          <p:nvPr/>
        </p:nvPicPr>
        <p:blipFill>
          <a:blip r:embed="rId2"/>
          <a:stretch>
            <a:fillRect/>
          </a:stretch>
        </p:blipFill>
        <p:spPr>
          <a:xfrm>
            <a:off x="1631950" y="2909570"/>
            <a:ext cx="3177540" cy="2489200"/>
          </a:xfrm>
          <a:prstGeom prst="rect">
            <a:avLst/>
          </a:prstGeom>
        </p:spPr>
      </p:pic>
      <p:sp>
        <p:nvSpPr>
          <p:cNvPr id="9" name="文本框 8"/>
          <p:cNvSpPr txBox="1"/>
          <p:nvPr/>
        </p:nvSpPr>
        <p:spPr>
          <a:xfrm>
            <a:off x="5160010" y="2420620"/>
            <a:ext cx="412750" cy="368300"/>
          </a:xfrm>
          <a:prstGeom prst="rect">
            <a:avLst/>
          </a:prstGeom>
          <a:noFill/>
        </p:spPr>
        <p:txBody>
          <a:bodyPr wrap="none" rtlCol="0" anchor="t">
            <a:spAutoFit/>
          </a:bodyPr>
          <a:lstStyle/>
          <a:p>
            <a:r>
              <a:rPr lang="zh-CN" altLang="en-US" b="1">
                <a:solidFill>
                  <a:srgbClr val="FF0000"/>
                </a:solidFill>
              </a:rPr>
              <a:t>①</a:t>
            </a:r>
            <a:endParaRPr lang="zh-CN" altLang="en-US" b="1">
              <a:solidFill>
                <a:srgbClr val="FF0000"/>
              </a:solidFill>
            </a:endParaRPr>
          </a:p>
        </p:txBody>
      </p:sp>
      <p:sp>
        <p:nvSpPr>
          <p:cNvPr id="10" name="文本框 9"/>
          <p:cNvSpPr txBox="1"/>
          <p:nvPr/>
        </p:nvSpPr>
        <p:spPr>
          <a:xfrm>
            <a:off x="3215640" y="4149090"/>
            <a:ext cx="412750" cy="368300"/>
          </a:xfrm>
          <a:prstGeom prst="rect">
            <a:avLst/>
          </a:prstGeom>
          <a:noFill/>
        </p:spPr>
        <p:txBody>
          <a:bodyPr wrap="none" rtlCol="0" anchor="t">
            <a:spAutoFit/>
          </a:bodyPr>
          <a:lstStyle/>
          <a:p>
            <a:r>
              <a:rPr lang="zh-CN" altLang="en-US" b="1">
                <a:solidFill>
                  <a:srgbClr val="FF0000"/>
                </a:solidFill>
              </a:rPr>
              <a:t>②</a:t>
            </a:r>
            <a:endParaRPr lang="zh-CN" altLang="en-US" b="1">
              <a:solidFill>
                <a:srgbClr val="FF0000"/>
              </a:solidFill>
            </a:endParaRPr>
          </a:p>
        </p:txBody>
      </p:sp>
      <p:sp>
        <p:nvSpPr>
          <p:cNvPr id="11" name="文本框 10"/>
          <p:cNvSpPr txBox="1"/>
          <p:nvPr/>
        </p:nvSpPr>
        <p:spPr>
          <a:xfrm>
            <a:off x="7752080" y="1988820"/>
            <a:ext cx="412750" cy="368300"/>
          </a:xfrm>
          <a:prstGeom prst="rect">
            <a:avLst/>
          </a:prstGeom>
          <a:noFill/>
        </p:spPr>
        <p:txBody>
          <a:bodyPr wrap="none" rtlCol="0" anchor="t">
            <a:spAutoFit/>
          </a:bodyPr>
          <a:lstStyle/>
          <a:p>
            <a:r>
              <a:rPr lang="zh-CN" altLang="en-US" b="1">
                <a:solidFill>
                  <a:srgbClr val="FF0000"/>
                </a:solidFill>
              </a:rPr>
              <a:t>③</a:t>
            </a:r>
            <a:endParaRPr lang="zh-CN" altLang="en-US" b="1">
              <a:solidFill>
                <a:srgbClr val="FF0000"/>
              </a:solidFill>
            </a:endParaRPr>
          </a:p>
        </p:txBody>
      </p:sp>
      <p:sp>
        <p:nvSpPr>
          <p:cNvPr id="14" name="文本框 13"/>
          <p:cNvSpPr txBox="1"/>
          <p:nvPr/>
        </p:nvSpPr>
        <p:spPr>
          <a:xfrm>
            <a:off x="7824470" y="3606800"/>
            <a:ext cx="412750" cy="368300"/>
          </a:xfrm>
          <a:prstGeom prst="rect">
            <a:avLst/>
          </a:prstGeom>
          <a:noFill/>
        </p:spPr>
        <p:txBody>
          <a:bodyPr wrap="none" rtlCol="0" anchor="t">
            <a:spAutoFit/>
          </a:bodyPr>
          <a:lstStyle/>
          <a:p>
            <a:r>
              <a:rPr lang="zh-CN" altLang="en-US" b="1">
                <a:solidFill>
                  <a:srgbClr val="FF0000"/>
                </a:solidFill>
              </a:rPr>
              <a:t>④</a:t>
            </a:r>
            <a:endParaRPr lang="zh-CN" altLang="en-US" b="1">
              <a:solidFill>
                <a:srgbClr val="FF0000"/>
              </a:solidFill>
            </a:endParaRPr>
          </a:p>
        </p:txBody>
      </p:sp>
      <p:pic>
        <p:nvPicPr>
          <p:cNvPr id="15" name="图片 14"/>
          <p:cNvPicPr>
            <a:picLocks noChangeAspect="1"/>
          </p:cNvPicPr>
          <p:nvPr/>
        </p:nvPicPr>
        <p:blipFill>
          <a:blip r:embed="rId3"/>
          <a:stretch>
            <a:fillRect/>
          </a:stretch>
        </p:blipFill>
        <p:spPr>
          <a:xfrm>
            <a:off x="7104380" y="44450"/>
            <a:ext cx="5067300" cy="4295775"/>
          </a:xfrm>
          <a:prstGeom prst="rect">
            <a:avLst/>
          </a:prstGeom>
        </p:spPr>
      </p:pic>
      <p:pic>
        <p:nvPicPr>
          <p:cNvPr id="13" name="图片 12"/>
          <p:cNvPicPr>
            <a:picLocks noChangeAspect="1"/>
          </p:cNvPicPr>
          <p:nvPr/>
        </p:nvPicPr>
        <p:blipFill>
          <a:blip r:embed="rId4"/>
          <a:stretch>
            <a:fillRect/>
          </a:stretch>
        </p:blipFill>
        <p:spPr>
          <a:xfrm>
            <a:off x="6024245" y="3284855"/>
            <a:ext cx="4055110" cy="2219960"/>
          </a:xfrm>
          <a:prstGeom prst="rect">
            <a:avLst/>
          </a:prstGeom>
        </p:spPr>
      </p:pic>
      <p:sp>
        <p:nvSpPr>
          <p:cNvPr id="16" name="文本框 15"/>
          <p:cNvSpPr txBox="1"/>
          <p:nvPr/>
        </p:nvSpPr>
        <p:spPr>
          <a:xfrm>
            <a:off x="11280775" y="1124585"/>
            <a:ext cx="412750" cy="368300"/>
          </a:xfrm>
          <a:prstGeom prst="rect">
            <a:avLst/>
          </a:prstGeom>
          <a:noFill/>
        </p:spPr>
        <p:txBody>
          <a:bodyPr wrap="none" rtlCol="0" anchor="t">
            <a:spAutoFit/>
          </a:bodyPr>
          <a:lstStyle/>
          <a:p>
            <a:r>
              <a:rPr lang="zh-CN" altLang="en-US" b="1">
                <a:solidFill>
                  <a:srgbClr val="FF0000"/>
                </a:solidFill>
              </a:rPr>
              <a:t>③</a:t>
            </a:r>
            <a:endParaRPr lang="zh-CN" altLang="en-US" b="1">
              <a:solidFill>
                <a:srgbClr val="FF0000"/>
              </a:solidFill>
            </a:endParaRPr>
          </a:p>
        </p:txBody>
      </p:sp>
      <p:sp>
        <p:nvSpPr>
          <p:cNvPr id="17" name="文本框 16"/>
          <p:cNvSpPr txBox="1"/>
          <p:nvPr/>
        </p:nvSpPr>
        <p:spPr>
          <a:xfrm>
            <a:off x="7752080" y="3716655"/>
            <a:ext cx="412750" cy="368300"/>
          </a:xfrm>
          <a:prstGeom prst="rect">
            <a:avLst/>
          </a:prstGeom>
          <a:noFill/>
        </p:spPr>
        <p:txBody>
          <a:bodyPr wrap="none" rtlCol="0" anchor="t">
            <a:spAutoFit/>
          </a:bodyPr>
          <a:lstStyle/>
          <a:p>
            <a:r>
              <a:rPr lang="zh-CN" altLang="en-US" b="1">
                <a:solidFill>
                  <a:srgbClr val="FF0000"/>
                </a:solidFill>
              </a:rPr>
              <a:t>④</a:t>
            </a:r>
            <a:endParaRPr lang="zh-CN" altLang="en-US" b="1">
              <a:solidFill>
                <a:srgbClr val="FF0000"/>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sym typeface="+mn-ea"/>
              </a:rPr>
              <a:t>课堂活动</a:t>
            </a:r>
            <a:r>
              <a:rPr lang="zh-CN" altLang="en-US" sz="2800" b="1">
                <a:solidFill>
                  <a:srgbClr val="FF0000"/>
                </a:solidFill>
                <a:latin typeface="微软雅黑" panose="020B0503020204020204" pitchFamily="34" charset="-122"/>
                <a:ea typeface="微软雅黑" panose="020B0503020204020204" pitchFamily="34" charset="-122"/>
                <a:sym typeface="+mn-ea"/>
              </a:rPr>
              <a:t>➤</a:t>
            </a:r>
            <a:r>
              <a:rPr lang="zh-CN" altLang="en-US" sz="2800" b="1">
                <a:latin typeface="微软雅黑" panose="020B0503020204020204" pitchFamily="34" charset="-122"/>
                <a:ea typeface="微软雅黑" panose="020B0503020204020204" pitchFamily="34" charset="-122"/>
                <a:sym typeface="+mn-ea"/>
              </a:rPr>
              <a:t>分组任务</a:t>
            </a:r>
            <a:endParaRPr lang="zh-CN" altLang="en-US" sz="2800" b="1">
              <a:latin typeface="微软雅黑" panose="020B0503020204020204" pitchFamily="34" charset="-122"/>
              <a:ea typeface="微软雅黑" panose="020B0503020204020204" pitchFamily="34" charset="-122"/>
            </a:endParaRPr>
          </a:p>
          <a:p>
            <a:pPr eaLnBrk="1" hangingPunct="1"/>
            <a:endParaRPr lang="zh-CN" altLang="en-US" sz="2800" b="1">
              <a:latin typeface="微软雅黑" panose="020B0503020204020204" pitchFamily="34" charset="-122"/>
              <a:ea typeface="微软雅黑" panose="020B0503020204020204" pitchFamily="34" charset="-122"/>
            </a:endParaRPr>
          </a:p>
        </p:txBody>
      </p:sp>
      <p:sp>
        <p:nvSpPr>
          <p:cNvPr id="3" name="文本框 2"/>
          <p:cNvSpPr txBox="1"/>
          <p:nvPr/>
        </p:nvSpPr>
        <p:spPr>
          <a:xfrm>
            <a:off x="72390" y="5019675"/>
            <a:ext cx="12084050" cy="1753870"/>
          </a:xfrm>
          <a:prstGeom prst="rect">
            <a:avLst/>
          </a:prstGeom>
          <a:solidFill>
            <a:schemeClr val="tx1">
              <a:lumMod val="75000"/>
              <a:lumOff val="25000"/>
            </a:schemeClr>
          </a:solidFill>
        </p:spPr>
        <p:txBody>
          <a:bodyPr wrap="square" rtlCol="0">
            <a:noAutofit/>
          </a:bodyPr>
          <a:lstStyle/>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sz="1800" dirty="0">
                <a:solidFill>
                  <a:schemeClr val="bg1"/>
                </a:solidFill>
                <a:latin typeface="微软雅黑" panose="020B0503020204020204" pitchFamily="34" charset="-122"/>
                <a:ea typeface="微软雅黑" panose="020B0503020204020204" pitchFamily="34" charset="-122"/>
              </a:rPr>
              <a:t>随机分组：学生会被随机分配到某一组</a:t>
            </a:r>
            <a:r>
              <a:rPr lang="zh-CN" altLang="en-US" sz="1800" dirty="0">
                <a:solidFill>
                  <a:schemeClr val="bg1"/>
                </a:solidFill>
                <a:latin typeface="微软雅黑" panose="020B0503020204020204" pitchFamily="34" charset="-122"/>
                <a:ea typeface="微软雅黑" panose="020B0503020204020204" pitchFamily="34" charset="-122"/>
              </a:rPr>
              <a:t>。</a:t>
            </a:r>
            <a:endParaRPr lang="zh-CN" altLang="en-US" sz="18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sz="1800" dirty="0">
                <a:solidFill>
                  <a:schemeClr val="bg1"/>
                </a:solidFill>
                <a:latin typeface="微软雅黑" panose="020B0503020204020204" pitchFamily="34" charset="-122"/>
                <a:ea typeface="微软雅黑" panose="020B0503020204020204" pitchFamily="34" charset="-122"/>
              </a:rPr>
              <a:t>面对面建组：同学之间输入同样</a:t>
            </a:r>
            <a:r>
              <a:rPr lang="zh-CN" sz="1800" dirty="0">
                <a:solidFill>
                  <a:schemeClr val="bg1"/>
                </a:solidFill>
                <a:latin typeface="微软雅黑" panose="020B0503020204020204" pitchFamily="34" charset="-122"/>
                <a:ea typeface="微软雅黑" panose="020B0503020204020204" pitchFamily="34" charset="-122"/>
                <a:sym typeface="+mn-ea"/>
              </a:rPr>
              <a:t>的四个数字</a:t>
            </a:r>
            <a:r>
              <a:rPr sz="1800" dirty="0">
                <a:solidFill>
                  <a:schemeClr val="bg1"/>
                </a:solidFill>
                <a:latin typeface="微软雅黑" panose="020B0503020204020204" pitchFamily="34" charset="-122"/>
                <a:ea typeface="微软雅黑" panose="020B0503020204020204" pitchFamily="34" charset="-122"/>
              </a:rPr>
              <a:t>，</a:t>
            </a:r>
            <a:r>
              <a:rPr lang="zh-CN" sz="1800" dirty="0">
                <a:solidFill>
                  <a:schemeClr val="bg1"/>
                </a:solidFill>
                <a:latin typeface="微软雅黑" panose="020B0503020204020204" pitchFamily="34" charset="-122"/>
                <a:ea typeface="微软雅黑" panose="020B0503020204020204" pitchFamily="34" charset="-122"/>
              </a:rPr>
              <a:t>会</a:t>
            </a:r>
            <a:r>
              <a:rPr sz="1800" dirty="0">
                <a:solidFill>
                  <a:schemeClr val="bg1"/>
                </a:solidFill>
                <a:latin typeface="微软雅黑" panose="020B0503020204020204" pitchFamily="34" charset="-122"/>
                <a:ea typeface="微软雅黑" panose="020B0503020204020204" pitchFamily="34" charset="-122"/>
              </a:rPr>
              <a:t>进入同一小组</a:t>
            </a:r>
            <a:r>
              <a:rPr lang="zh-CN" sz="1800" dirty="0">
                <a:solidFill>
                  <a:schemeClr val="bg1"/>
                </a:solidFill>
                <a:latin typeface="微软雅黑" panose="020B0503020204020204" pitchFamily="34" charset="-122"/>
                <a:ea typeface="微软雅黑" panose="020B0503020204020204" pitchFamily="34" charset="-122"/>
              </a:rPr>
              <a:t>。</a:t>
            </a:r>
            <a:endParaRPr lang="zh-CN" sz="18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sz="1800" dirty="0">
                <a:solidFill>
                  <a:schemeClr val="bg1"/>
                </a:solidFill>
                <a:latin typeface="微软雅黑" panose="020B0503020204020204" pitchFamily="34" charset="-122"/>
                <a:ea typeface="微软雅黑" panose="020B0503020204020204" pitchFamily="34" charset="-122"/>
              </a:rPr>
              <a:t>个人任务（不分组）：个人自行完成分组任务，一个人一组。个人任务不算入总成绩</a:t>
            </a:r>
            <a:r>
              <a:rPr lang="zh-CN" sz="1800" dirty="0">
                <a:solidFill>
                  <a:schemeClr val="bg1"/>
                </a:solidFill>
                <a:latin typeface="微软雅黑" panose="020B0503020204020204" pitchFamily="34" charset="-122"/>
                <a:ea typeface="微软雅黑" panose="020B0503020204020204" pitchFamily="34" charset="-122"/>
              </a:rPr>
              <a:t>。</a:t>
            </a:r>
            <a:endParaRPr sz="18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a:t>
            </a:r>
            <a:r>
              <a:rPr sz="1800" dirty="0">
                <a:solidFill>
                  <a:schemeClr val="bg1"/>
                </a:solidFill>
                <a:latin typeface="微软雅黑" panose="020B0503020204020204" pitchFamily="34" charset="-122"/>
                <a:ea typeface="微软雅黑" panose="020B0503020204020204" pitchFamily="34" charset="-122"/>
              </a:rPr>
              <a:t>若教师设置仅组长提交，则其他人无法作答。</a:t>
            </a:r>
            <a:endParaRPr sz="1800" dirty="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47625" y="755650"/>
            <a:ext cx="5123815" cy="3432810"/>
          </a:xfrm>
          <a:prstGeom prst="rect">
            <a:avLst/>
          </a:prstGeom>
        </p:spPr>
      </p:pic>
      <p:pic>
        <p:nvPicPr>
          <p:cNvPr id="2" name="图片 1"/>
          <p:cNvPicPr>
            <a:picLocks noChangeAspect="1"/>
          </p:cNvPicPr>
          <p:nvPr/>
        </p:nvPicPr>
        <p:blipFill>
          <a:blip r:embed="rId2"/>
          <a:stretch>
            <a:fillRect/>
          </a:stretch>
        </p:blipFill>
        <p:spPr>
          <a:xfrm>
            <a:off x="4584065" y="755650"/>
            <a:ext cx="7684770" cy="3738245"/>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680"/>
            <a:ext cx="454596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sym typeface="+mn-ea"/>
              </a:rPr>
              <a:t>课堂活动</a:t>
            </a:r>
            <a:r>
              <a:rPr lang="zh-CN" altLang="en-US" sz="2800" b="1">
                <a:solidFill>
                  <a:srgbClr val="FF0000"/>
                </a:solidFill>
                <a:latin typeface="微软雅黑" panose="020B0503020204020204" pitchFamily="34" charset="-122"/>
                <a:ea typeface="微软雅黑" panose="020B0503020204020204" pitchFamily="34" charset="-122"/>
                <a:sym typeface="+mn-ea"/>
              </a:rPr>
              <a:t>➤</a:t>
            </a:r>
            <a:r>
              <a:rPr lang="zh-CN" altLang="en-US" sz="2400" b="1">
                <a:latin typeface="微软雅黑" panose="020B0503020204020204" pitchFamily="34" charset="-122"/>
                <a:ea typeface="微软雅黑" panose="020B0503020204020204" pitchFamily="34" charset="-122"/>
              </a:rPr>
              <a:t>分组任务作答</a:t>
            </a:r>
            <a:endParaRPr lang="zh-CN" altLang="en-US" sz="2400" b="1">
              <a:latin typeface="微软雅黑" panose="020B0503020204020204" pitchFamily="34" charset="-122"/>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6" name="文本框 5"/>
          <p:cNvSpPr txBox="1"/>
          <p:nvPr/>
        </p:nvSpPr>
        <p:spPr>
          <a:xfrm>
            <a:off x="47625" y="5949315"/>
            <a:ext cx="11689715" cy="922020"/>
          </a:xfrm>
          <a:prstGeom prst="rect">
            <a:avLst/>
          </a:prstGeom>
          <a:solidFill>
            <a:schemeClr val="tx1">
              <a:lumMod val="75000"/>
              <a:lumOff val="25000"/>
            </a:schemeClr>
          </a:solidFill>
        </p:spPr>
        <p:txBody>
          <a:bodyPr wrap="square" rtlCol="0">
            <a:spAutoFit/>
          </a:bodyPr>
          <a:lstStyle/>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进入分组任务，允许作答的话，在右侧输入内容即可。若右侧显示</a:t>
            </a:r>
            <a:r>
              <a:rPr lang="en-US"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仅组长提交</a:t>
            </a:r>
            <a:r>
              <a:rPr lang="en-US" altLang="zh-CN"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则组员无法提交。</a:t>
            </a:r>
            <a:endPar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组名旁边的三点可以退出小组，退出之后，评价情况将会被清除。</a:t>
            </a:r>
            <a:endPar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1"/>
          <a:stretch>
            <a:fillRect/>
          </a:stretch>
        </p:blipFill>
        <p:spPr>
          <a:xfrm>
            <a:off x="191770" y="827405"/>
            <a:ext cx="11545570" cy="3107690"/>
          </a:xfrm>
          <a:prstGeom prst="rect">
            <a:avLst/>
          </a:prstGeom>
        </p:spPr>
      </p:pic>
      <p:pic>
        <p:nvPicPr>
          <p:cNvPr id="10" name="图片 9"/>
          <p:cNvPicPr>
            <a:picLocks noChangeAspect="1"/>
          </p:cNvPicPr>
          <p:nvPr/>
        </p:nvPicPr>
        <p:blipFill>
          <a:blip r:embed="rId2"/>
          <a:stretch>
            <a:fillRect/>
          </a:stretch>
        </p:blipFill>
        <p:spPr>
          <a:xfrm>
            <a:off x="2495550" y="3284220"/>
            <a:ext cx="5305425" cy="260985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学习记录</a:t>
            </a:r>
            <a:endParaRPr lang="zh-CN" altLang="en-US" sz="2800" b="1">
              <a:latin typeface="微软雅黑" panose="020B0503020204020204" pitchFamily="34" charset="-122"/>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6" name="文本框 5"/>
          <p:cNvSpPr txBox="1"/>
          <p:nvPr/>
        </p:nvSpPr>
        <p:spPr>
          <a:xfrm>
            <a:off x="47625" y="5949315"/>
            <a:ext cx="11689715" cy="922020"/>
          </a:xfrm>
          <a:prstGeom prst="rect">
            <a:avLst/>
          </a:prstGeom>
          <a:solidFill>
            <a:schemeClr val="tx1">
              <a:lumMod val="75000"/>
              <a:lumOff val="25000"/>
            </a:schemeClr>
          </a:solidFill>
        </p:spPr>
        <p:txBody>
          <a:bodyPr wrap="square" rtlCol="0">
            <a:spAutoFit/>
          </a:bodyPr>
          <a:lstStyle/>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打开课程➤【学习记录】页面可以查看此课程下详细的学习情况，比如：综合成绩、章节任务点、在线学习次数、课程积分、签到、学习任务等详情。</a:t>
            </a:r>
            <a:endParaRPr lang="zh-CN" altLang="en-US"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415415" y="764540"/>
            <a:ext cx="9218295" cy="5046345"/>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a:latin typeface="微软雅黑" panose="020B0503020204020204" pitchFamily="34" charset="-122"/>
                <a:ea typeface="微软雅黑" panose="020B0503020204020204" pitchFamily="34" charset="-122"/>
              </a:rPr>
              <a:t>学习记录</a:t>
            </a:r>
            <a:endParaRPr lang="zh-CN" altLang="en-US" sz="2800" b="1">
              <a:latin typeface="微软雅黑" panose="020B0503020204020204" pitchFamily="34" charset="-122"/>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281940" y="1353185"/>
            <a:ext cx="5886450" cy="4258945"/>
          </a:xfrm>
          <a:prstGeom prst="rect">
            <a:avLst/>
          </a:prstGeom>
        </p:spPr>
      </p:pic>
      <p:pic>
        <p:nvPicPr>
          <p:cNvPr id="7" name="图片 6"/>
          <p:cNvPicPr>
            <a:picLocks noChangeAspect="1"/>
          </p:cNvPicPr>
          <p:nvPr/>
        </p:nvPicPr>
        <p:blipFill>
          <a:blip r:embed="rId2"/>
          <a:stretch>
            <a:fillRect/>
          </a:stretch>
        </p:blipFill>
        <p:spPr>
          <a:xfrm>
            <a:off x="6168390" y="908685"/>
            <a:ext cx="6019800" cy="3873500"/>
          </a:xfrm>
          <a:prstGeom prst="rect">
            <a:avLst/>
          </a:prstGeom>
        </p:spPr>
      </p:pic>
      <p:sp>
        <p:nvSpPr>
          <p:cNvPr id="4" name="文本框 3"/>
          <p:cNvSpPr txBox="1"/>
          <p:nvPr/>
        </p:nvSpPr>
        <p:spPr>
          <a:xfrm>
            <a:off x="-635" y="5980430"/>
            <a:ext cx="12192635" cy="408305"/>
          </a:xfrm>
          <a:prstGeom prst="rect">
            <a:avLst/>
          </a:prstGeom>
          <a:solidFill>
            <a:schemeClr val="tx1">
              <a:lumMod val="75000"/>
              <a:lumOff val="25000"/>
            </a:schemeClr>
          </a:solidFill>
        </p:spPr>
        <p:txBody>
          <a:bodyPr wrap="square" rtlCol="0">
            <a:noAutofit/>
          </a:bodyPr>
          <a:p>
            <a:r>
              <a:rPr lang="zh-CN" altLang="en-US" dirty="0">
                <a:solidFill>
                  <a:schemeClr val="bg1"/>
                </a:solidFill>
                <a:latin typeface="微软雅黑" panose="020B0503020204020204" pitchFamily="34" charset="-122"/>
                <a:ea typeface="微软雅黑" panose="020B0503020204020204" pitchFamily="34" charset="-122"/>
                <a:sym typeface="+mn-ea"/>
              </a:rPr>
              <a:t>❖</a:t>
            </a: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点击【章节任务点】➤【详情】➤页面可查任务点完成情况，以及视频和阅读的观看分钟数。</a:t>
            </a:r>
            <a:endPar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2800" b="1">
                <a:latin typeface="微软雅黑" panose="020B0503020204020204" pitchFamily="34" charset="-122"/>
                <a:ea typeface="微软雅黑" panose="020B0503020204020204" pitchFamily="34" charset="-122"/>
              </a:rPr>
              <a:t>笔记</a:t>
            </a:r>
            <a:endParaRPr lang="zh-CN" altLang="zh-CN" sz="2800" b="1">
              <a:latin typeface="微软雅黑" panose="020B0503020204020204" pitchFamily="34" charset="-122"/>
              <a:ea typeface="微软雅黑" panose="020B0503020204020204" pitchFamily="34" charset="-122"/>
            </a:endParaRPr>
          </a:p>
        </p:txBody>
      </p:sp>
      <p:sp>
        <p:nvSpPr>
          <p:cNvPr id="27655" name="TextBox 43      (向天歌演示原创作品：www.TopPPT.cn)"/>
          <p:cNvSpPr txBox="1">
            <a:spLocks noChangeArrowheads="1"/>
          </p:cNvSpPr>
          <p:nvPr/>
        </p:nvSpPr>
        <p:spPr bwMode="auto">
          <a:xfrm>
            <a:off x="44450" y="5908675"/>
            <a:ext cx="12108180" cy="922020"/>
          </a:xfrm>
          <a:prstGeom prst="rect">
            <a:avLst/>
          </a:prstGeom>
          <a:solidFill>
            <a:schemeClr val="tx1">
              <a:lumMod val="75000"/>
              <a:lumOff val="2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sym typeface="+mn-ea"/>
              </a:rPr>
              <a:t>❖</a:t>
            </a:r>
            <a:r>
              <a:rPr lang="zh-CN" dirty="0">
                <a:solidFill>
                  <a:schemeClr val="bg1"/>
                </a:solidFill>
                <a:latin typeface="微软雅黑" panose="020B0503020204020204" pitchFamily="34" charset="-122"/>
                <a:ea typeface="微软雅黑" panose="020B0503020204020204" pitchFamily="34" charset="-122"/>
              </a:rPr>
              <a:t>个人空间</a:t>
            </a:r>
            <a:r>
              <a:rPr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dirty="0">
                <a:solidFill>
                  <a:schemeClr val="bg1"/>
                </a:solidFill>
                <a:latin typeface="微软雅黑" panose="020B0503020204020204" pitchFamily="34" charset="-122"/>
                <a:ea typeface="微软雅黑" panose="020B0503020204020204" pitchFamily="34" charset="-122"/>
              </a:rPr>
              <a:t>左侧【笔记】</a:t>
            </a:r>
            <a:r>
              <a:rPr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dirty="0">
                <a:solidFill>
                  <a:schemeClr val="bg1"/>
                </a:solidFill>
                <a:latin typeface="微软雅黑" panose="020B0503020204020204" pitchFamily="34" charset="-122"/>
                <a:ea typeface="微软雅黑" panose="020B0503020204020204" pitchFamily="34" charset="-122"/>
              </a:rPr>
              <a:t>【新建笔记】写笔记即可。或在课程章节页面右侧【笔记】，视频下方【写笔记】编辑发布。如网页端没有【笔记】功能，请通过电脑版学习通或手机学习通app查看。</a:t>
            </a:r>
            <a:endParaRPr lang="zh-CN"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47625" y="755650"/>
            <a:ext cx="9539605" cy="4914900"/>
          </a:xfrm>
          <a:prstGeom prst="rect">
            <a:avLst/>
          </a:prstGeom>
        </p:spPr>
      </p:pic>
      <p:sp>
        <p:nvSpPr>
          <p:cNvPr id="3" name="文本框 2"/>
          <p:cNvSpPr txBox="1"/>
          <p:nvPr/>
        </p:nvSpPr>
        <p:spPr>
          <a:xfrm>
            <a:off x="479425" y="3500755"/>
            <a:ext cx="412750" cy="368300"/>
          </a:xfrm>
          <a:prstGeom prst="rect">
            <a:avLst/>
          </a:prstGeom>
          <a:noFill/>
        </p:spPr>
        <p:txBody>
          <a:bodyPr wrap="none" rtlCol="0" anchor="t">
            <a:spAutoFit/>
          </a:bodyPr>
          <a:lstStyle/>
          <a:p>
            <a:r>
              <a:rPr lang="zh-CN" altLang="en-US" b="1">
                <a:solidFill>
                  <a:srgbClr val="FF0000"/>
                </a:solidFill>
              </a:rPr>
              <a:t>①</a:t>
            </a:r>
            <a:endParaRPr lang="zh-CN" altLang="en-US" b="1">
              <a:solidFill>
                <a:srgbClr val="FF0000"/>
              </a:solidFill>
            </a:endParaRPr>
          </a:p>
        </p:txBody>
      </p:sp>
      <p:sp>
        <p:nvSpPr>
          <p:cNvPr id="5" name="文本框 4"/>
          <p:cNvSpPr txBox="1"/>
          <p:nvPr/>
        </p:nvSpPr>
        <p:spPr>
          <a:xfrm>
            <a:off x="6816090" y="1917065"/>
            <a:ext cx="412750" cy="368300"/>
          </a:xfrm>
          <a:prstGeom prst="rect">
            <a:avLst/>
          </a:prstGeom>
          <a:noFill/>
        </p:spPr>
        <p:txBody>
          <a:bodyPr wrap="none" rtlCol="0" anchor="t">
            <a:spAutoFit/>
          </a:bodyPr>
          <a:lstStyle/>
          <a:p>
            <a:r>
              <a:rPr lang="zh-CN" altLang="en-US" b="1">
                <a:solidFill>
                  <a:srgbClr val="FF0000"/>
                </a:solidFill>
              </a:rPr>
              <a:t>②</a:t>
            </a:r>
            <a:endParaRPr lang="zh-CN" altLang="en-US" b="1">
              <a:solidFill>
                <a:srgbClr val="FF0000"/>
              </a:solidFill>
            </a:endParaRPr>
          </a:p>
        </p:txBody>
      </p:sp>
      <p:pic>
        <p:nvPicPr>
          <p:cNvPr id="6" name="图片 5"/>
          <p:cNvPicPr/>
          <p:nvPr/>
        </p:nvPicPr>
        <p:blipFill>
          <a:blip r:embed="rId2"/>
        </p:blipFill>
        <p:spPr>
          <a:xfrm>
            <a:off x="1775460" y="476250"/>
            <a:ext cx="5527040" cy="2908300"/>
          </a:xfrm>
          <a:prstGeom prst="rect">
            <a:avLst/>
          </a:prstGeom>
        </p:spPr>
      </p:pic>
      <p:sp>
        <p:nvSpPr>
          <p:cNvPr id="8" name="文本框 7"/>
          <p:cNvSpPr txBox="1"/>
          <p:nvPr/>
        </p:nvSpPr>
        <p:spPr>
          <a:xfrm>
            <a:off x="3359785" y="1412875"/>
            <a:ext cx="412750" cy="368300"/>
          </a:xfrm>
          <a:prstGeom prst="rect">
            <a:avLst/>
          </a:prstGeom>
          <a:noFill/>
        </p:spPr>
        <p:txBody>
          <a:bodyPr wrap="none" rtlCol="0" anchor="t">
            <a:spAutoFit/>
          </a:bodyPr>
          <a:lstStyle/>
          <a:p>
            <a:r>
              <a:rPr lang="zh-CN" altLang="en-US" b="1">
                <a:solidFill>
                  <a:srgbClr val="FF0000"/>
                </a:solidFill>
              </a:rPr>
              <a:t>②</a:t>
            </a:r>
            <a:endParaRPr lang="zh-CN" altLang="en-US" b="1">
              <a:solidFill>
                <a:srgbClr val="FF0000"/>
              </a:solidFill>
            </a:endParaRPr>
          </a:p>
        </p:txBody>
      </p:sp>
      <p:pic>
        <p:nvPicPr>
          <p:cNvPr id="10" name="图片 9"/>
          <p:cNvPicPr>
            <a:picLocks noChangeAspect="1"/>
          </p:cNvPicPr>
          <p:nvPr/>
        </p:nvPicPr>
        <p:blipFill>
          <a:blip r:embed="rId3"/>
          <a:stretch>
            <a:fillRect/>
          </a:stretch>
        </p:blipFill>
        <p:spPr>
          <a:xfrm>
            <a:off x="4944110" y="2060575"/>
            <a:ext cx="7214870" cy="3435985"/>
          </a:xfrm>
          <a:prstGeom prst="rect">
            <a:avLst/>
          </a:prstGeom>
        </p:spPr>
      </p:pic>
      <p:sp>
        <p:nvSpPr>
          <p:cNvPr id="12" name="文本框 11"/>
          <p:cNvSpPr txBox="1"/>
          <p:nvPr/>
        </p:nvSpPr>
        <p:spPr>
          <a:xfrm>
            <a:off x="11352530" y="2204720"/>
            <a:ext cx="412750" cy="368300"/>
          </a:xfrm>
          <a:prstGeom prst="rect">
            <a:avLst/>
          </a:prstGeom>
          <a:noFill/>
        </p:spPr>
        <p:txBody>
          <a:bodyPr wrap="none" rtlCol="0" anchor="t">
            <a:spAutoFit/>
          </a:bodyPr>
          <a:lstStyle/>
          <a:p>
            <a:r>
              <a:rPr lang="zh-CN" altLang="en-US" b="1">
                <a:solidFill>
                  <a:srgbClr val="FF0000"/>
                </a:solidFill>
              </a:rPr>
              <a:t>③</a:t>
            </a:r>
            <a:endParaRPr lang="zh-CN" altLang="en-US" b="1">
              <a:solidFill>
                <a:srgbClr val="FF0000"/>
              </a:solidFill>
            </a:endParaRPr>
          </a:p>
        </p:txBody>
      </p:sp>
    </p:spTree>
  </p:cSld>
  <p:clrMapOvr>
    <a:masterClrMapping/>
  </p:clrMapOvr>
  <p:transition>
    <p:fade thruBlk="1"/>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ea typeface="微软雅黑" panose="020B0503020204020204" pitchFamily="34" charset="-122"/>
            </a:endParaRPr>
          </a:p>
        </p:txBody>
      </p:sp>
      <p:sp>
        <p:nvSpPr>
          <p:cNvPr id="27654" name="TextBox 42      (向天歌演示原创作品：www.TopPPT.cn)"/>
          <p:cNvSpPr txBox="1">
            <a:spLocks noChangeArrowheads="1"/>
          </p:cNvSpPr>
          <p:nvPr/>
        </p:nvSpPr>
        <p:spPr bwMode="auto">
          <a:xfrm>
            <a:off x="752475" y="233363"/>
            <a:ext cx="3562350"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a:latin typeface="微软雅黑" panose="020B0503020204020204" pitchFamily="34" charset="-122"/>
                <a:ea typeface="微软雅黑" panose="020B0503020204020204" pitchFamily="34" charset="-122"/>
              </a:rPr>
              <a:t>收件箱</a:t>
            </a:r>
            <a:endParaRPr lang="zh-CN" altLang="en-US" sz="2800" b="1" dirty="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551815" y="764540"/>
            <a:ext cx="10459720" cy="5185410"/>
          </a:xfrm>
          <a:prstGeom prst="rect">
            <a:avLst/>
          </a:prstGeom>
        </p:spPr>
      </p:pic>
      <p:sp>
        <p:nvSpPr>
          <p:cNvPr id="8" name="文本框 7"/>
          <p:cNvSpPr txBox="1"/>
          <p:nvPr/>
        </p:nvSpPr>
        <p:spPr>
          <a:xfrm>
            <a:off x="63500" y="5918200"/>
            <a:ext cx="12052300" cy="929640"/>
          </a:xfrm>
          <a:prstGeom prst="rect">
            <a:avLst/>
          </a:prstGeom>
          <a:solidFill>
            <a:schemeClr val="tx1">
              <a:lumMod val="75000"/>
              <a:lumOff val="25000"/>
            </a:schemeClr>
          </a:solidFill>
        </p:spPr>
        <p:txBody>
          <a:bodyPr wrap="square" rtlCol="0">
            <a:noAutofit/>
          </a:bodyPr>
          <a:lstStyle/>
          <a:p>
            <a:pPr>
              <a:lnSpc>
                <a:spcPct val="150000"/>
              </a:lnSpc>
            </a:pPr>
            <a:r>
              <a:rPr lang="zh-CN" altLang="en-US" sz="1800" dirty="0">
                <a:solidFill>
                  <a:schemeClr val="bg1"/>
                </a:solidFill>
                <a:latin typeface="微软雅黑" panose="020B0503020204020204" pitchFamily="34" charset="-122"/>
                <a:ea typeface="微软雅黑" panose="020B0503020204020204" pitchFamily="34" charset="-122"/>
                <a:sym typeface="+mn-ea"/>
              </a:rPr>
              <a:t>❖网页端登录账号，到个人空间，点击左侧导航栏【收件箱】，可以查看您收到的所有通知。比如：作业、考试、开课通知等。</a:t>
            </a:r>
            <a:endParaRPr lang="zh-CN" altLang="en-US" sz="1800" dirty="0">
              <a:solidFill>
                <a:schemeClr val="bg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fade thruBlk="1"/>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6" name="Group 4      (向天歌演示原创作品：www.TopPPT.cn)"/>
          <p:cNvGrpSpPr/>
          <p:nvPr/>
        </p:nvGrpSpPr>
        <p:grpSpPr bwMode="auto">
          <a:xfrm>
            <a:off x="3953510" y="4010978"/>
            <a:ext cx="2413000" cy="120650"/>
            <a:chOff x="4050658" y="4356850"/>
            <a:chExt cx="1869506" cy="121200"/>
          </a:xfrm>
        </p:grpSpPr>
        <p:cxnSp>
          <p:nvCxnSpPr>
            <p:cNvPr id="25" name="Straight Connector 24      (向天歌演示原创作品：www.TopPPT.cn)"/>
            <p:cNvCxnSpPr/>
            <p:nvPr/>
          </p:nvCxnSpPr>
          <p:spPr>
            <a:xfrm flipV="1">
              <a:off x="4171858" y="4414006"/>
              <a:ext cx="1748306" cy="3444"/>
            </a:xfrm>
            <a:prstGeom prst="line">
              <a:avLst/>
            </a:prstGeom>
            <a:ln w="19050">
              <a:gradFill flip="none" rotWithShape="1">
                <a:gsLst>
                  <a:gs pos="0">
                    <a:srgbClr val="21A3D0"/>
                  </a:gs>
                  <a:gs pos="89000">
                    <a:schemeClr val="bg1"/>
                  </a:gs>
                  <a:gs pos="83000">
                    <a:srgbClr val="E8E8E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0" name="Oval 29      (向天歌演示原创作品：www.TopPPT.cn)"/>
            <p:cNvSpPr/>
            <p:nvPr/>
          </p:nvSpPr>
          <p:spPr>
            <a:xfrm>
              <a:off x="4050658" y="4356850"/>
              <a:ext cx="121764" cy="121200"/>
            </a:xfrm>
            <a:prstGeom prst="ellipse">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solidFill>
                  <a:prstClr val="white"/>
                </a:solidFill>
                <a:ea typeface="微软雅黑" panose="020B0503020204020204" pitchFamily="34" charset="-122"/>
              </a:endParaRPr>
            </a:p>
          </p:txBody>
        </p:sp>
      </p:grpSp>
      <p:sp>
        <p:nvSpPr>
          <p:cNvPr id="49161" name="TextBox 21      (向天歌演示原创作品：www.TopPPT.cn)"/>
          <p:cNvSpPr txBox="1">
            <a:spLocks noChangeArrowheads="1"/>
          </p:cNvSpPr>
          <p:nvPr/>
        </p:nvSpPr>
        <p:spPr bwMode="auto">
          <a:xfrm>
            <a:off x="2631256" y="1992819"/>
            <a:ext cx="39037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8000" b="1" dirty="0">
                <a:solidFill>
                  <a:srgbClr val="376092"/>
                </a:solidFill>
                <a:latin typeface="微软雅黑" panose="020B0503020204020204" pitchFamily="34" charset="-122"/>
              </a:rPr>
              <a:t>谢 谢！</a:t>
            </a:r>
            <a:endParaRPr lang="en-US" altLang="zh-CN" sz="8000" b="1" dirty="0">
              <a:solidFill>
                <a:srgbClr val="376092"/>
              </a:solidFill>
              <a:latin typeface="微软雅黑" panose="020B0503020204020204" pitchFamily="34" charset="-122"/>
            </a:endParaRPr>
          </a:p>
        </p:txBody>
      </p:sp>
      <p:sp>
        <p:nvSpPr>
          <p:cNvPr id="3" name="Freeform 37      (向天歌演示原创作品：www.TopPPT.cn)"/>
          <p:cNvSpPr/>
          <p:nvPr/>
        </p:nvSpPr>
        <p:spPr>
          <a:xfrm rot="19177476">
            <a:off x="8159750" y="312738"/>
            <a:ext cx="5683250" cy="5346700"/>
          </a:xfrm>
          <a:custGeom>
            <a:avLst/>
            <a:gdLst>
              <a:gd name="connsiteX0" fmla="*/ 699354 w 5683751"/>
              <a:gd name="connsiteY0" fmla="*/ 2660654 h 5347153"/>
              <a:gd name="connsiteX1" fmla="*/ 699354 w 5683751"/>
              <a:gd name="connsiteY1" fmla="*/ 4647799 h 5347153"/>
              <a:gd name="connsiteX2" fmla="*/ 2720656 w 5683751"/>
              <a:gd name="connsiteY2" fmla="*/ 4654875 h 5347153"/>
              <a:gd name="connsiteX3" fmla="*/ 2131993 w 5683751"/>
              <a:gd name="connsiteY3" fmla="*/ 5347153 h 5347153"/>
              <a:gd name="connsiteX4" fmla="*/ 0 w 5683751"/>
              <a:gd name="connsiteY4" fmla="*/ 5347153 h 5347153"/>
              <a:gd name="connsiteX5" fmla="*/ 0 w 5683751"/>
              <a:gd name="connsiteY5" fmla="*/ 2660489 h 5347153"/>
              <a:gd name="connsiteX6" fmla="*/ 2808800 w 5683751"/>
              <a:gd name="connsiteY6" fmla="*/ 0 h 5347153"/>
              <a:gd name="connsiteX7" fmla="*/ 2832652 w 5683751"/>
              <a:gd name="connsiteY7" fmla="*/ 699354 h 5347153"/>
              <a:gd name="connsiteX8" fmla="*/ 699354 w 5683751"/>
              <a:gd name="connsiteY8" fmla="*/ 699354 h 5347153"/>
              <a:gd name="connsiteX9" fmla="*/ 699354 w 5683751"/>
              <a:gd name="connsiteY9" fmla="*/ 2481295 h 5347153"/>
              <a:gd name="connsiteX10" fmla="*/ 0 w 5683751"/>
              <a:gd name="connsiteY10" fmla="*/ 2481130 h 5347153"/>
              <a:gd name="connsiteX11" fmla="*/ 0 w 5683751"/>
              <a:gd name="connsiteY11" fmla="*/ 0 h 5347153"/>
              <a:gd name="connsiteX12" fmla="*/ 4307551 w 5683751"/>
              <a:gd name="connsiteY12" fmla="*/ 0 h 5347153"/>
              <a:gd name="connsiteX13" fmla="*/ 5683751 w 5683751"/>
              <a:gd name="connsiteY13" fmla="*/ 1170220 h 5347153"/>
              <a:gd name="connsiteX14" fmla="*/ 5080222 w 5683751"/>
              <a:gd name="connsiteY14" fmla="*/ 1879981 h 5347153"/>
              <a:gd name="connsiteX15" fmla="*/ 5080546 w 5683751"/>
              <a:gd name="connsiteY15" fmla="*/ 1701265 h 5347153"/>
              <a:gd name="connsiteX16" fmla="*/ 5081521 w 5683751"/>
              <a:gd name="connsiteY16" fmla="*/ 699354 h 5347153"/>
              <a:gd name="connsiteX17" fmla="*/ 3041115 w 5683751"/>
              <a:gd name="connsiteY17" fmla="*/ 699354 h 5347153"/>
              <a:gd name="connsiteX18" fmla="*/ 3017264 w 5683751"/>
              <a:gd name="connsiteY18" fmla="*/ 0 h 534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3751" h="5347153">
                <a:moveTo>
                  <a:pt x="699354" y="2660654"/>
                </a:moveTo>
                <a:lnTo>
                  <a:pt x="699354" y="4647799"/>
                </a:lnTo>
                <a:lnTo>
                  <a:pt x="2720656" y="4654875"/>
                </a:lnTo>
                <a:lnTo>
                  <a:pt x="2131993" y="5347153"/>
                </a:lnTo>
                <a:lnTo>
                  <a:pt x="0" y="5347153"/>
                </a:lnTo>
                <a:lnTo>
                  <a:pt x="0" y="2660489"/>
                </a:lnTo>
                <a:close/>
                <a:moveTo>
                  <a:pt x="2808800" y="0"/>
                </a:moveTo>
                <a:lnTo>
                  <a:pt x="2832652" y="699354"/>
                </a:lnTo>
                <a:lnTo>
                  <a:pt x="699354" y="699354"/>
                </a:lnTo>
                <a:lnTo>
                  <a:pt x="699354" y="2481295"/>
                </a:lnTo>
                <a:lnTo>
                  <a:pt x="0" y="2481130"/>
                </a:lnTo>
                <a:lnTo>
                  <a:pt x="0" y="0"/>
                </a:lnTo>
                <a:close/>
                <a:moveTo>
                  <a:pt x="4307551" y="0"/>
                </a:moveTo>
                <a:lnTo>
                  <a:pt x="5683751" y="1170220"/>
                </a:lnTo>
                <a:lnTo>
                  <a:pt x="5080222" y="1879981"/>
                </a:lnTo>
                <a:lnTo>
                  <a:pt x="5080546" y="1701265"/>
                </a:lnTo>
                <a:cubicBezTo>
                  <a:pt x="5081157" y="1364859"/>
                  <a:pt x="5081625" y="1029670"/>
                  <a:pt x="5081521" y="699354"/>
                </a:cubicBezTo>
                <a:lnTo>
                  <a:pt x="3041115" y="699354"/>
                </a:lnTo>
                <a:lnTo>
                  <a:pt x="3017264" y="0"/>
                </a:lnTo>
                <a:close/>
              </a:path>
            </a:pathLst>
          </a:cu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tx1"/>
              </a:solidFill>
              <a:ea typeface="微软雅黑" panose="020B0503020204020204" pitchFamily="34" charset="-122"/>
            </a:endParaRPr>
          </a:p>
        </p:txBody>
      </p:sp>
      <p:sp>
        <p:nvSpPr>
          <p:cNvPr id="4" name="Freeform 38      (向天歌演示原创作品：www.TopPPT.cn)"/>
          <p:cNvSpPr/>
          <p:nvPr/>
        </p:nvSpPr>
        <p:spPr>
          <a:xfrm rot="19177476">
            <a:off x="10460038" y="1317625"/>
            <a:ext cx="3463925" cy="4075113"/>
          </a:xfrm>
          <a:custGeom>
            <a:avLst/>
            <a:gdLst>
              <a:gd name="connsiteX0" fmla="*/ 699354 w 3464896"/>
              <a:gd name="connsiteY0" fmla="*/ 2076448 h 4074783"/>
              <a:gd name="connsiteX1" fmla="*/ 699354 w 3464896"/>
              <a:gd name="connsiteY1" fmla="*/ 3252330 h 4074783"/>
              <a:gd name="connsiteX2" fmla="*/ 0 w 3464896"/>
              <a:gd name="connsiteY2" fmla="*/ 4074783 h 4074783"/>
              <a:gd name="connsiteX3" fmla="*/ 0 w 3464896"/>
              <a:gd name="connsiteY3" fmla="*/ 2076283 h 4074783"/>
              <a:gd name="connsiteX4" fmla="*/ 1684570 w 3464896"/>
              <a:gd name="connsiteY4" fmla="*/ 0 h 4074783"/>
              <a:gd name="connsiteX5" fmla="*/ 1708421 w 3464896"/>
              <a:gd name="connsiteY5" fmla="*/ 699355 h 4074783"/>
              <a:gd name="connsiteX6" fmla="*/ 699354 w 3464896"/>
              <a:gd name="connsiteY6" fmla="*/ 699354 h 4074783"/>
              <a:gd name="connsiteX7" fmla="*/ 699354 w 3464896"/>
              <a:gd name="connsiteY7" fmla="*/ 1859921 h 4074783"/>
              <a:gd name="connsiteX8" fmla="*/ 0 w 3464896"/>
              <a:gd name="connsiteY8" fmla="*/ 1859755 h 4074783"/>
              <a:gd name="connsiteX9" fmla="*/ 0 w 3464896"/>
              <a:gd name="connsiteY9" fmla="*/ 0 h 4074783"/>
              <a:gd name="connsiteX10" fmla="*/ 3464896 w 3464896"/>
              <a:gd name="connsiteY10" fmla="*/ 1 h 4074783"/>
              <a:gd name="connsiteX11" fmla="*/ 2870217 w 3464896"/>
              <a:gd name="connsiteY11" fmla="*/ 699354 h 4074783"/>
              <a:gd name="connsiteX12" fmla="*/ 1916884 w 3464896"/>
              <a:gd name="connsiteY12" fmla="*/ 699354 h 4074783"/>
              <a:gd name="connsiteX13" fmla="*/ 1893033 w 3464896"/>
              <a:gd name="connsiteY13" fmla="*/ 1 h 407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4896" h="4074783">
                <a:moveTo>
                  <a:pt x="699354" y="2076448"/>
                </a:moveTo>
                <a:lnTo>
                  <a:pt x="699354" y="3252330"/>
                </a:lnTo>
                <a:lnTo>
                  <a:pt x="0" y="4074783"/>
                </a:lnTo>
                <a:lnTo>
                  <a:pt x="0" y="2076283"/>
                </a:lnTo>
                <a:close/>
                <a:moveTo>
                  <a:pt x="1684570" y="0"/>
                </a:moveTo>
                <a:lnTo>
                  <a:pt x="1708421" y="699355"/>
                </a:lnTo>
                <a:lnTo>
                  <a:pt x="699354" y="699354"/>
                </a:lnTo>
                <a:lnTo>
                  <a:pt x="699354" y="1859921"/>
                </a:lnTo>
                <a:lnTo>
                  <a:pt x="0" y="1859755"/>
                </a:lnTo>
                <a:lnTo>
                  <a:pt x="0" y="0"/>
                </a:lnTo>
                <a:close/>
                <a:moveTo>
                  <a:pt x="3464896" y="1"/>
                </a:moveTo>
                <a:lnTo>
                  <a:pt x="2870217" y="699354"/>
                </a:lnTo>
                <a:lnTo>
                  <a:pt x="1916884" y="699354"/>
                </a:lnTo>
                <a:lnTo>
                  <a:pt x="1893033" y="1"/>
                </a:lnTo>
                <a:close/>
              </a:path>
            </a:pathLst>
          </a:custGeom>
          <a:solidFill>
            <a:srgbClr val="2B2E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tx1"/>
              </a:solidFill>
              <a:ea typeface="微软雅黑" panose="020B0503020204020204" pitchFamily="34" charset="-122"/>
            </a:endParaRPr>
          </a:p>
        </p:txBody>
      </p:sp>
      <p:grpSp>
        <p:nvGrpSpPr>
          <p:cNvPr id="15" name="Group 4      (向天歌演示原创作品：www.TopPPT.cn)"/>
          <p:cNvGrpSpPr/>
          <p:nvPr/>
        </p:nvGrpSpPr>
        <p:grpSpPr bwMode="auto">
          <a:xfrm rot="10800000">
            <a:off x="1282065" y="3994468"/>
            <a:ext cx="2413000" cy="120650"/>
            <a:chOff x="4050658" y="4356850"/>
            <a:chExt cx="1869506" cy="121200"/>
          </a:xfrm>
        </p:grpSpPr>
        <p:cxnSp>
          <p:nvCxnSpPr>
            <p:cNvPr id="16" name="Straight Connector 24      (向天歌演示原创作品：www.TopPPT.cn)"/>
            <p:cNvCxnSpPr/>
            <p:nvPr/>
          </p:nvCxnSpPr>
          <p:spPr>
            <a:xfrm flipV="1">
              <a:off x="4171858" y="4414006"/>
              <a:ext cx="1748306" cy="3444"/>
            </a:xfrm>
            <a:prstGeom prst="line">
              <a:avLst/>
            </a:prstGeom>
            <a:ln w="19050">
              <a:gradFill flip="none" rotWithShape="1">
                <a:gsLst>
                  <a:gs pos="0">
                    <a:srgbClr val="21A3D0"/>
                  </a:gs>
                  <a:gs pos="89000">
                    <a:schemeClr val="bg1"/>
                  </a:gs>
                  <a:gs pos="83000">
                    <a:srgbClr val="E8E8E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7" name="Oval 29      (向天歌演示原创作品：www.TopPPT.cn)"/>
            <p:cNvSpPr/>
            <p:nvPr/>
          </p:nvSpPr>
          <p:spPr>
            <a:xfrm>
              <a:off x="4050658" y="4356850"/>
              <a:ext cx="121764" cy="121200"/>
            </a:xfrm>
            <a:prstGeom prst="ellipse">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solidFill>
                  <a:prstClr val="white"/>
                </a:solidFill>
                <a:ea typeface="微软雅黑" panose="020B0503020204020204" pitchFamily="34" charset="-122"/>
              </a:endParaRPr>
            </a:p>
          </p:txBody>
        </p:sp>
      </p:grpSp>
      <p:pic>
        <p:nvPicPr>
          <p:cNvPr id="18" name="图片 3"/>
          <p:cNvPicPr>
            <a:picLocks noChangeAspect="1" noChangeArrowheads="1"/>
          </p:cNvPicPr>
          <p:nvPr/>
        </p:nvPicPr>
        <p:blipFill>
          <a:blip r:embed="rId1"/>
          <a:srcRect/>
          <a:stretch>
            <a:fillRect/>
          </a:stretch>
        </p:blipFill>
        <p:spPr bwMode="auto">
          <a:xfrm>
            <a:off x="206547" y="226604"/>
            <a:ext cx="2030965" cy="806983"/>
          </a:xfrm>
          <a:prstGeom prst="rect">
            <a:avLst/>
          </a:prstGeom>
          <a:noFill/>
          <a:ln w="9525">
            <a:noFill/>
            <a:miter lim="800000"/>
            <a:headEnd/>
            <a:tailEnd/>
          </a:ln>
        </p:spPr>
      </p:pic>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41108" y="731534"/>
            <a:ext cx="2343330" cy="5071204"/>
          </a:xfrm>
          <a:prstGeom prst="rect">
            <a:avLst/>
          </a:prstGeom>
        </p:spPr>
      </p:pic>
      <p:sp>
        <p:nvSpPr>
          <p:cNvPr id="30" name="Rectangle 29      (向天歌演示原创作品：www.TopPPT.cn)"/>
          <p:cNvSpPr/>
          <p:nvPr/>
        </p:nvSpPr>
        <p:spPr>
          <a:xfrm>
            <a:off x="0" y="260350"/>
            <a:ext cx="40798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1" name="Rectangle 30      (向天歌演示原创作品：www.TopPPT.cn)"/>
          <p:cNvSpPr/>
          <p:nvPr/>
        </p:nvSpPr>
        <p:spPr>
          <a:xfrm>
            <a:off x="479425" y="260350"/>
            <a:ext cx="71438" cy="431800"/>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3" name="Rectangle 32      (向天歌演示原创作品：www.TopPPT.cn)"/>
          <p:cNvSpPr/>
          <p:nvPr/>
        </p:nvSpPr>
        <p:spPr>
          <a:xfrm>
            <a:off x="615950" y="463550"/>
            <a:ext cx="65088" cy="225425"/>
          </a:xfrm>
          <a:prstGeom prst="rect">
            <a:avLst/>
          </a:prstGeom>
          <a:solidFill>
            <a:srgbClr val="21A3D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Font typeface="Arial" panose="020B0604020202020204" pitchFamily="34" charset="0"/>
              <a:buNone/>
              <a:defRPr/>
            </a:pPr>
            <a:endParaRPr lang="zh-CN" altLang="en-US" dirty="0">
              <a:ea typeface="微软雅黑" panose="020B0503020204020204" pitchFamily="34" charset="-122"/>
            </a:endParaRPr>
          </a:p>
        </p:txBody>
      </p:sp>
      <p:sp>
        <p:nvSpPr>
          <p:cNvPr id="36870" name="TextBox 42      (向天歌演示原创作品：www.TopPPT.cn)"/>
          <p:cNvSpPr txBox="1">
            <a:spLocks noChangeArrowheads="1"/>
          </p:cNvSpPr>
          <p:nvPr/>
        </p:nvSpPr>
        <p:spPr bwMode="auto">
          <a:xfrm>
            <a:off x="752475" y="233363"/>
            <a:ext cx="210316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微软雅黑" panose="020B0503020204020204" pitchFamily="34" charset="-122"/>
              </a:defRPr>
            </a:lvl9pPr>
          </a:lstStyle>
          <a:p>
            <a:pPr eaLnBrk="1" hangingPunct="1">
              <a:spcBef>
                <a:spcPct val="0"/>
              </a:spcBef>
              <a:buFont typeface="Arial" panose="020B0604020202020204" pitchFamily="34" charset="0"/>
              <a:buNone/>
            </a:pPr>
            <a:r>
              <a:rPr lang="zh-CN" altLang="en-US" sz="2800" b="1" dirty="0">
                <a:latin typeface="微软雅黑" panose="020B0503020204020204" pitchFamily="34" charset="-122"/>
              </a:rPr>
              <a:t>找回密码</a:t>
            </a:r>
            <a:endParaRPr lang="zh-CN" altLang="en-US" sz="2800" b="1" dirty="0">
              <a:latin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0" y="755650"/>
            <a:ext cx="2366010" cy="5150485"/>
          </a:xfrm>
          <a:prstGeom prst="rect">
            <a:avLst/>
          </a:prstGeom>
        </p:spPr>
      </p:pic>
      <p:pic>
        <p:nvPicPr>
          <p:cNvPr id="3" name="图片 2"/>
          <p:cNvPicPr>
            <a:picLocks noChangeAspect="1"/>
          </p:cNvPicPr>
          <p:nvPr/>
        </p:nvPicPr>
        <p:blipFill>
          <a:blip r:embed="rId3"/>
          <a:stretch>
            <a:fillRect/>
          </a:stretch>
        </p:blipFill>
        <p:spPr>
          <a:xfrm>
            <a:off x="1804057" y="764540"/>
            <a:ext cx="2367915" cy="5141595"/>
          </a:xfrm>
          <a:prstGeom prst="rect">
            <a:avLst/>
          </a:prstGeom>
        </p:spPr>
      </p:pic>
      <p:pic>
        <p:nvPicPr>
          <p:cNvPr id="4" name="图片 3"/>
          <p:cNvPicPr>
            <a:picLocks noChangeAspect="1"/>
          </p:cNvPicPr>
          <p:nvPr/>
        </p:nvPicPr>
        <p:blipFill>
          <a:blip r:embed="rId4"/>
          <a:stretch>
            <a:fillRect/>
          </a:stretch>
        </p:blipFill>
        <p:spPr>
          <a:xfrm>
            <a:off x="3374381" y="755333"/>
            <a:ext cx="2366010" cy="5144135"/>
          </a:xfrm>
          <a:prstGeom prst="rect">
            <a:avLst/>
          </a:prstGeom>
        </p:spPr>
      </p:pic>
      <p:pic>
        <p:nvPicPr>
          <p:cNvPr id="5" name="图片 4"/>
          <p:cNvPicPr>
            <a:picLocks noChangeAspect="1"/>
          </p:cNvPicPr>
          <p:nvPr/>
        </p:nvPicPr>
        <p:blipFill>
          <a:blip r:embed="rId5"/>
          <a:stretch>
            <a:fillRect/>
          </a:stretch>
        </p:blipFill>
        <p:spPr>
          <a:xfrm>
            <a:off x="5218736" y="764540"/>
            <a:ext cx="2359025" cy="5128895"/>
          </a:xfrm>
          <a:prstGeom prst="rect">
            <a:avLst/>
          </a:prstGeom>
        </p:spPr>
      </p:pic>
      <p:pic>
        <p:nvPicPr>
          <p:cNvPr id="6" name="图片 5"/>
          <p:cNvPicPr>
            <a:picLocks noChangeAspect="1"/>
          </p:cNvPicPr>
          <p:nvPr/>
        </p:nvPicPr>
        <p:blipFill>
          <a:blip r:embed="rId6"/>
          <a:stretch>
            <a:fillRect/>
          </a:stretch>
        </p:blipFill>
        <p:spPr>
          <a:xfrm>
            <a:off x="9847784" y="737567"/>
            <a:ext cx="2343330" cy="5086451"/>
          </a:xfrm>
          <a:prstGeom prst="rect">
            <a:avLst/>
          </a:prstGeom>
        </p:spPr>
      </p:pic>
      <p:pic>
        <p:nvPicPr>
          <p:cNvPr id="7" name="图片 6"/>
          <p:cNvPicPr>
            <a:picLocks noChangeAspect="1"/>
          </p:cNvPicPr>
          <p:nvPr/>
        </p:nvPicPr>
        <p:blipFill>
          <a:blip r:embed="rId7"/>
          <a:stretch>
            <a:fillRect/>
          </a:stretch>
        </p:blipFill>
        <p:spPr>
          <a:xfrm>
            <a:off x="9192344" y="3722785"/>
            <a:ext cx="2052955" cy="1845310"/>
          </a:xfrm>
          <a:prstGeom prst="rect">
            <a:avLst/>
          </a:prstGeom>
        </p:spPr>
      </p:pic>
      <p:sp>
        <p:nvSpPr>
          <p:cNvPr id="8" name="文本框 7"/>
          <p:cNvSpPr txBox="1"/>
          <p:nvPr/>
        </p:nvSpPr>
        <p:spPr>
          <a:xfrm>
            <a:off x="0" y="5568095"/>
            <a:ext cx="12072664" cy="1337945"/>
          </a:xfrm>
          <a:prstGeom prst="rect">
            <a:avLst/>
          </a:prstGeom>
          <a:solidFill>
            <a:schemeClr val="tx1">
              <a:lumMod val="75000"/>
              <a:lumOff val="25000"/>
            </a:schemeClr>
          </a:solidFill>
        </p:spPr>
        <p:txBody>
          <a:bodyPr wrap="square" rtlCol="0">
            <a:spAutoFit/>
          </a:bodyPr>
          <a:lstStyle/>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rPr>
              <a:t>场景：手机号不用，密码忘记</a:t>
            </a:r>
            <a:endParaRPr lang="zh-CN" altLang="en-US"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dirty="0">
                <a:solidFill>
                  <a:schemeClr val="bg1"/>
                </a:solidFill>
                <a:latin typeface="微软雅黑" panose="020B0503020204020204" pitchFamily="34" charset="-122"/>
                <a:ea typeface="微软雅黑" panose="020B0503020204020204" pitchFamily="34" charset="-122"/>
                <a:sym typeface="+mn-ea"/>
              </a:rPr>
              <a:t>❖</a:t>
            </a:r>
            <a:r>
              <a:rPr lang="zh-CN" altLang="en-US" dirty="0">
                <a:solidFill>
                  <a:schemeClr val="bg1"/>
                </a:solidFill>
                <a:latin typeface="微软雅黑" panose="020B0503020204020204" pitchFamily="34" charset="-122"/>
                <a:ea typeface="微软雅黑" panose="020B0503020204020204" pitchFamily="34" charset="-122"/>
              </a:rPr>
              <a:t>解决方法：点击</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其他登录方式</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页面上的</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忘记密码</a:t>
            </a:r>
            <a:r>
              <a:rPr lang="en-US" altLang="zh-CN" dirty="0">
                <a:solidFill>
                  <a:schemeClr val="bg1"/>
                </a:solidFill>
                <a:latin typeface="微软雅黑" panose="020B0503020204020204" pitchFamily="34" charset="-122"/>
                <a:ea typeface="微软雅黑" panose="020B0503020204020204" pitchFamily="34" charset="-122"/>
              </a:rPr>
              <a:t>】</a:t>
            </a:r>
            <a:r>
              <a:rPr lang="zh-CN" altLang="en-US" dirty="0">
                <a:solidFill>
                  <a:schemeClr val="bg1"/>
                </a:solidFill>
                <a:latin typeface="微软雅黑" panose="020B0503020204020204" pitchFamily="34" charset="-122"/>
                <a:ea typeface="微软雅黑" panose="020B0503020204020204" pitchFamily="34" charset="-122"/>
              </a:rPr>
              <a:t>，按照提示完成人脸采集，上传身份证，用新手机号获取验证码进行信息验证，验证完成即可登录。</a:t>
            </a:r>
            <a:endParaRPr lang="zh-CN" altLang="en-US"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sld>
</file>

<file path=ppt/tags/tag1.xml><?xml version="1.0" encoding="utf-8"?>
<p:tagLst xmlns:p="http://schemas.openxmlformats.org/presentationml/2006/main">
  <p:tag name="KSO_WM_SLIDE_MODEL_TYPE" val="cover"/>
</p:tagLst>
</file>

<file path=ppt/tags/tag10.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11.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12.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13.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14.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15.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16.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17.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18.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19.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2.xml><?xml version="1.0" encoding="utf-8"?>
<p:tagLst xmlns:p="http://schemas.openxmlformats.org/presentationml/2006/main">
  <p:tag name="KSO_WM_DIAGRAM_VIRTUALLY_FRAME" val="{&quot;height&quot;:166.24212598425197,&quot;left&quot;:143.14566929133858,&quot;top&quot;:223.3,&quot;width&quot;:648.3043307086615}"/>
</p:tagLst>
</file>

<file path=ppt/tags/tag20.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21.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22.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23.xml><?xml version="1.0" encoding="utf-8"?>
<p:tagLst xmlns:p="http://schemas.openxmlformats.org/presentationml/2006/main">
  <p:tag name="KSO_WM_SLIDE_MODEL_TYPE" val="dynamicNum"/>
</p:tagLst>
</file>

<file path=ppt/tags/tag24.xml><?xml version="1.0" encoding="utf-8"?>
<p:tagLst xmlns:p="http://schemas.openxmlformats.org/presentationml/2006/main">
  <p:tag name="KSO_WM_SLIDE_MODEL_TYPE" val="dynamicNum"/>
</p:tagLst>
</file>

<file path=ppt/tags/tag25.xml><?xml version="1.0" encoding="utf-8"?>
<p:tagLst xmlns:p="http://schemas.openxmlformats.org/presentationml/2006/main">
  <p:tag name="KSO_WM_SLIDE_MODEL_TYPE" val="dynamicNum"/>
</p:tagLst>
</file>

<file path=ppt/tags/tag26.xml><?xml version="1.0" encoding="utf-8"?>
<p:tagLst xmlns:p="http://schemas.openxmlformats.org/presentationml/2006/main">
  <p:tag name="KSO_WM_SLIDE_MODEL_TYPE" val="dynamicNum"/>
</p:tagLst>
</file>

<file path=ppt/tags/tag27.xml><?xml version="1.0" encoding="utf-8"?>
<p:tagLst xmlns:p="http://schemas.openxmlformats.org/presentationml/2006/main">
  <p:tag name="KSO_WM_SLIDE_MODEL_TYPE" val="dynamicNum"/>
</p:tagLst>
</file>

<file path=ppt/tags/tag28.xml><?xml version="1.0" encoding="utf-8"?>
<p:tagLst xmlns:p="http://schemas.openxmlformats.org/presentationml/2006/main">
  <p:tag name="KSO_WM_SLIDE_MODEL_TYPE" val="dynamicNum"/>
</p:tagLst>
</file>

<file path=ppt/tags/tag29.xml><?xml version="1.0" encoding="utf-8"?>
<p:tagLst xmlns:p="http://schemas.openxmlformats.org/presentationml/2006/main">
  <p:tag name="KSO_WM_SLIDE_MODEL_TYPE" val="dynamicNum"/>
</p:tagLst>
</file>

<file path=ppt/tags/tag3.xml><?xml version="1.0" encoding="utf-8"?>
<p:tagLst xmlns:p="http://schemas.openxmlformats.org/presentationml/2006/main">
  <p:tag name="KSO_WM_DIAGRAM_VIRTUALLY_FRAME" val="{&quot;height&quot;:166.24212598425197,&quot;left&quot;:143.14566929133858,&quot;top&quot;:223.3,&quot;width&quot;:648.3043307086615}"/>
</p:tagLst>
</file>

<file path=ppt/tags/tag30.xml><?xml version="1.0" encoding="utf-8"?>
<p:tagLst xmlns:p="http://schemas.openxmlformats.org/presentationml/2006/main">
  <p:tag name="KSO_WM_SLIDE_MODEL_TYPE" val="dynamicNum"/>
</p:tagLst>
</file>

<file path=ppt/tags/tag31.xml><?xml version="1.0" encoding="utf-8"?>
<p:tagLst xmlns:p="http://schemas.openxmlformats.org/presentationml/2006/main">
  <p:tag name="KSO_WM_SLIDE_MODEL_TYPE" val="cover"/>
</p:tagLst>
</file>

<file path=ppt/tags/tag32.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33.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34.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35.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36.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37.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38.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39.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4.xml><?xml version="1.0" encoding="utf-8"?>
<p:tagLst xmlns:p="http://schemas.openxmlformats.org/presentationml/2006/main">
  <p:tag name="KSO_WM_DIAGRAM_VIRTUALLY_FRAME" val="{&quot;height&quot;:166.24212598425197,&quot;left&quot;:143.14566929133858,&quot;top&quot;:223.3,&quot;width&quot;:648.3043307086615}"/>
</p:tagLst>
</file>

<file path=ppt/tags/tag40.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41.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42.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43.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44.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45.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46.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47.xml><?xml version="1.0" encoding="utf-8"?>
<p:tagLst xmlns:p="http://schemas.openxmlformats.org/presentationml/2006/main">
  <p:tag name="KSO_WM_SLIDE_MODEL_TYPE" val="dynamicNum"/>
</p:tagLst>
</file>

<file path=ppt/tags/tag48.xml><?xml version="1.0" encoding="utf-8"?>
<p:tagLst xmlns:p="http://schemas.openxmlformats.org/presentationml/2006/main">
  <p:tag name="KSO_WM_SLIDE_MODEL_TYPE" val="dynamicNum"/>
</p:tagLst>
</file>

<file path=ppt/tags/tag49.xml><?xml version="1.0" encoding="utf-8"?>
<p:tagLst xmlns:p="http://schemas.openxmlformats.org/presentationml/2006/main">
  <p:tag name="KSO_WM_SLIDE_MODEL_TYPE" val="dynamicNum"/>
</p:tagLst>
</file>

<file path=ppt/tags/tag5.xml><?xml version="1.0" encoding="utf-8"?>
<p:tagLst xmlns:p="http://schemas.openxmlformats.org/presentationml/2006/main">
  <p:tag name="KSO_WM_DIAGRAM_VIRTUALLY_FRAME" val="{&quot;height&quot;:166.24212598425197,&quot;left&quot;:143.14566929133858,&quot;top&quot;:223.3,&quot;width&quot;:648.3043307086615}"/>
</p:tagLst>
</file>

<file path=ppt/tags/tag50.xml><?xml version="1.0" encoding="utf-8"?>
<p:tagLst xmlns:p="http://schemas.openxmlformats.org/presentationml/2006/main">
  <p:tag name="KSO_WPP_MARK_KEY" val="e13451de-c1ba-4e9d-88a3-ea00b191bce3"/>
  <p:tag name="COMMONDATA" val="eyJoZGlkIjoiZmMyYzc2ZDk2MWUxZGJmMmNmNWNjNmE4MmZjOTFlZWQifQ=="/>
  <p:tag name="commondata" val="eyJoZGlkIjoiNTdjYjk1N2Q5MmQ3NjMxMGI1NDAwNmJkOTJkZDBkNjUifQ=="/>
</p:tagLst>
</file>

<file path=ppt/tags/tag6.xml><?xml version="1.0" encoding="utf-8"?>
<p:tagLst xmlns:p="http://schemas.openxmlformats.org/presentationml/2006/main">
  <p:tag name="KSO_WM_DIAGRAM_VIRTUALLY_FRAME" val="{&quot;height&quot;:166.24212598425197,&quot;left&quot;:143.14566929133858,&quot;top&quot;:223.3,&quot;width&quot;:648.3043307086615}"/>
</p:tagLst>
</file>

<file path=ppt/tags/tag7.xml><?xml version="1.0" encoding="utf-8"?>
<p:tagLst xmlns:p="http://schemas.openxmlformats.org/presentationml/2006/main">
  <p:tag name="KSO_WM_DIAGRAM_VIRTUALLY_FRAME" val="{&quot;height&quot;:166.24212598425197,&quot;left&quot;:143.14566929133858,&quot;top&quot;:223.3,&quot;width&quot;:648.3043307086615}"/>
</p:tagLst>
</file>

<file path=ppt/tags/tag8.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ags/tag9.xml><?xml version="1.0" encoding="utf-8"?>
<p:tagLst xmlns:p="http://schemas.openxmlformats.org/presentationml/2006/main">
  <p:tag name="KSO_WM_DIAGRAM_VIRTUALLY_FRAME" val="{&quot;height&quot;:350.76511811023613,&quot;left&quot;:142.73370078740157,&quot;top&quot;:161.09070866141732,&quot;width&quot;:648.7162992125984}"/>
</p:tagLst>
</file>

<file path=ppt/theme/theme1.xml><?xml version="1.0" encoding="utf-8"?>
<a:theme xmlns:a="http://schemas.openxmlformats.org/drawingml/2006/main" name="新浪微博：@注龙">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9012</Words>
  <Application>WPS 演示</Application>
  <PresentationFormat>宽屏</PresentationFormat>
  <Paragraphs>741</Paragraphs>
  <Slides>88</Slides>
  <Notes>45</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88</vt:i4>
      </vt:variant>
    </vt:vector>
  </HeadingPairs>
  <TitlesOfParts>
    <vt:vector size="96" baseType="lpstr">
      <vt:lpstr>Arial</vt:lpstr>
      <vt:lpstr>宋体</vt:lpstr>
      <vt:lpstr>Wingdings</vt:lpstr>
      <vt:lpstr>Calibri</vt:lpstr>
      <vt:lpstr>微软雅黑</vt:lpstr>
      <vt:lpstr>Arial Unicode MS</vt:lpstr>
      <vt:lpstr>Wingdings</vt:lpstr>
      <vt:lpstr>新浪微博：@注龙</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Peter-冯</dc:creator>
  <cp:lastModifiedBy>杜鑫</cp:lastModifiedBy>
  <cp:revision>385</cp:revision>
  <dcterms:created xsi:type="dcterms:W3CDTF">2013-10-08T09:05:00Z</dcterms:created>
  <dcterms:modified xsi:type="dcterms:W3CDTF">2025-11-14T06:32:13Z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ame">
    <vt:lpwstr>向天歌官方免费模板01：蓝灰配色年终工作总结模板.ppt</vt:lpwstr>
  </property>
  <property fmtid="{D5CDD505-2E9C-101B-9397-08002B2CF9AE}" pid="3" name="fileid">
    <vt:lpwstr>719222</vt:lpwstr>
  </property>
  <property fmtid="{D5CDD505-2E9C-101B-9397-08002B2CF9AE}" pid="4" name="KSOProductBuildVer">
    <vt:lpwstr>2052-12.1.0.23125</vt:lpwstr>
  </property>
  <property fmtid="{D5CDD505-2E9C-101B-9397-08002B2CF9AE}" pid="5" name="ICV">
    <vt:lpwstr>9ADF84A99FFF4305A6C44923D008F7E3_13</vt:lpwstr>
  </property>
</Properties>
</file>